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sldIdLst>
    <p:sldId id="256" r:id="rId2"/>
    <p:sldId id="257" r:id="rId3"/>
    <p:sldId id="282" r:id="rId4"/>
    <p:sldId id="283" r:id="rId5"/>
    <p:sldId id="281" r:id="rId6"/>
    <p:sldId id="259" r:id="rId7"/>
    <p:sldId id="280" r:id="rId8"/>
    <p:sldId id="284" r:id="rId9"/>
    <p:sldId id="263" r:id="rId10"/>
    <p:sldId id="291" r:id="rId11"/>
    <p:sldId id="278" r:id="rId12"/>
    <p:sldId id="279" r:id="rId13"/>
    <p:sldId id="285" r:id="rId14"/>
    <p:sldId id="293" r:id="rId15"/>
    <p:sldId id="274" r:id="rId16"/>
    <p:sldId id="292" r:id="rId17"/>
    <p:sldId id="260" r:id="rId18"/>
    <p:sldId id="261" r:id="rId19"/>
    <p:sldId id="262" r:id="rId20"/>
    <p:sldId id="264" r:id="rId21"/>
    <p:sldId id="272" r:id="rId22"/>
    <p:sldId id="273" r:id="rId23"/>
    <p:sldId id="275" r:id="rId24"/>
    <p:sldId id="266" r:id="rId25"/>
    <p:sldId id="267" r:id="rId26"/>
    <p:sldId id="268" r:id="rId27"/>
    <p:sldId id="286" r:id="rId28"/>
    <p:sldId id="269" r:id="rId29"/>
    <p:sldId id="289" r:id="rId30"/>
    <p:sldId id="288" r:id="rId31"/>
    <p:sldId id="277" r:id="rId32"/>
    <p:sldId id="290" r:id="rId33"/>
    <p:sldId id="265" r:id="rId34"/>
    <p:sldId id="276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5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2315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671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587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709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561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6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26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09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08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6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65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8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79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8C9E-33AC-4015-BC30-A71AF5FA95F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F54C5C0-09AD-46D2-8653-82B04C492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05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6597" y="1447800"/>
            <a:ext cx="8194016" cy="3672840"/>
          </a:xfrm>
        </p:spPr>
        <p:txBody>
          <a:bodyPr/>
          <a:lstStyle/>
          <a:p>
            <a:r>
              <a:rPr lang="ru-RU" sz="3600" dirty="0" smtClean="0"/>
              <a:t>РАК ШЕЙКИ МАТКИ</a:t>
            </a:r>
            <a:br>
              <a:rPr lang="ru-RU" sz="3600" dirty="0" smtClean="0"/>
            </a:br>
            <a:r>
              <a:rPr lang="ru-RU" sz="3600" dirty="0" smtClean="0"/>
              <a:t>ДИАГНОСТИКА, ТАКТИКА ВЕДЕНИЯ, ПРОФИЛАКТИКА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63311"/>
            <a:ext cx="8915399" cy="175562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Мурманск 2021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130" y="642062"/>
            <a:ext cx="5462248" cy="246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5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0167" y="365759"/>
            <a:ext cx="11741834" cy="64922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333333"/>
                </a:solidFill>
              </a:rPr>
              <a:t>  Профилактические </a:t>
            </a:r>
            <a:r>
              <a:rPr lang="ru-RU" sz="2600" b="1" dirty="0">
                <a:solidFill>
                  <a:srgbClr val="333333"/>
                </a:solidFill>
              </a:rPr>
              <a:t>осмотры. Цервикальный </a:t>
            </a:r>
            <a:r>
              <a:rPr lang="ru-RU" sz="2600" b="1" dirty="0" smtClean="0">
                <a:solidFill>
                  <a:srgbClr val="333333"/>
                </a:solidFill>
              </a:rPr>
              <a:t>скрининг</a:t>
            </a:r>
          </a:p>
          <a:p>
            <a:pPr marL="0" indent="0">
              <a:buNone/>
            </a:pPr>
            <a:endParaRPr lang="ru-RU" b="1" dirty="0">
              <a:solidFill>
                <a:srgbClr val="333333"/>
              </a:solidFill>
            </a:endParaRPr>
          </a:p>
          <a:p>
            <a:r>
              <a:rPr lang="ru-RU" dirty="0">
                <a:solidFill>
                  <a:srgbClr val="333333"/>
                </a:solidFill>
              </a:rPr>
              <a:t>В соответствии с приказом Министерства здравоохранения Российской Федерации от </a:t>
            </a:r>
            <a:r>
              <a:rPr lang="ru-RU" dirty="0" smtClean="0">
                <a:solidFill>
                  <a:srgbClr val="333333"/>
                </a:solidFill>
              </a:rPr>
              <a:t>20 октября 2020 </a:t>
            </a:r>
            <a:r>
              <a:rPr lang="ru-RU" dirty="0">
                <a:solidFill>
                  <a:srgbClr val="333333"/>
                </a:solidFill>
              </a:rPr>
              <a:t>N </a:t>
            </a:r>
            <a:r>
              <a:rPr lang="ru-RU" dirty="0" smtClean="0">
                <a:solidFill>
                  <a:srgbClr val="333333"/>
                </a:solidFill>
              </a:rPr>
              <a:t>1130н </a:t>
            </a:r>
            <a:r>
              <a:rPr lang="ru-RU" dirty="0">
                <a:solidFill>
                  <a:srgbClr val="333333"/>
                </a:solidFill>
              </a:rPr>
              <a:t>"Об утверждении Порядка оказания медицинской помощи по профилю "акушерство и гинекология" (за исключением использования вспомогательных репродуктивных технологий)" женщинам 1-й и II-й групп здоровья (практически здоровые женщины, не нуждающиеся в диспансерном наблюдении и женщины с риском возникновения патологии репродуктивной системы) рекомендуются профилактические осмотры 1 раз в год.</a:t>
            </a:r>
          </a:p>
          <a:p>
            <a:r>
              <a:rPr lang="ru-RU" dirty="0">
                <a:solidFill>
                  <a:srgbClr val="333333"/>
                </a:solidFill>
              </a:rPr>
              <a:t>В соответствии с приказом Министерства здравоохранения Российской Федерации от </a:t>
            </a:r>
            <a:r>
              <a:rPr lang="ru-RU" dirty="0" smtClean="0">
                <a:solidFill>
                  <a:srgbClr val="333333"/>
                </a:solidFill>
              </a:rPr>
              <a:t>13 марта 2019 г </a:t>
            </a:r>
            <a:r>
              <a:rPr lang="ru-RU" dirty="0">
                <a:solidFill>
                  <a:srgbClr val="333333"/>
                </a:solidFill>
              </a:rPr>
              <a:t>N </a:t>
            </a:r>
            <a:r>
              <a:rPr lang="ru-RU" dirty="0" smtClean="0">
                <a:solidFill>
                  <a:srgbClr val="333333"/>
                </a:solidFill>
              </a:rPr>
              <a:t>124н </a:t>
            </a:r>
            <a:r>
              <a:rPr lang="ru-RU" dirty="0">
                <a:solidFill>
                  <a:srgbClr val="333333"/>
                </a:solidFill>
              </a:rPr>
              <a:t>"Об утверждении порядка проведения диспансеризации определенных групп взрослого населения" проведение цитологического исследования мазка шейки матки и цервикального канала рекомендуется с частотой 1 раз в 3 года пациенткам с </a:t>
            </a:r>
            <a:r>
              <a:rPr lang="ru-RU" dirty="0" smtClean="0">
                <a:solidFill>
                  <a:srgbClr val="333333"/>
                </a:solidFill>
              </a:rPr>
              <a:t>18 </a:t>
            </a:r>
            <a:r>
              <a:rPr lang="ru-RU" dirty="0">
                <a:solidFill>
                  <a:srgbClr val="333333"/>
                </a:solidFill>
              </a:rPr>
              <a:t>года до </a:t>
            </a:r>
            <a:r>
              <a:rPr lang="ru-RU" dirty="0" smtClean="0">
                <a:solidFill>
                  <a:srgbClr val="333333"/>
                </a:solidFill>
              </a:rPr>
              <a:t>64 </a:t>
            </a:r>
            <a:r>
              <a:rPr lang="ru-RU" dirty="0">
                <a:solidFill>
                  <a:srgbClr val="333333"/>
                </a:solidFill>
              </a:rPr>
              <a:t>лет за исключением случаев невозможности проведения исследования у девственниц и в связи с экстирпацией матки.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333333"/>
                </a:solidFill>
              </a:rPr>
              <a:t>Рекомендуется придерживаться следующего подхода к цервикальному скринингу:</a:t>
            </a:r>
          </a:p>
          <a:p>
            <a:r>
              <a:rPr lang="ru-RU" dirty="0">
                <a:solidFill>
                  <a:srgbClr val="333333"/>
                </a:solidFill>
              </a:rPr>
              <a:t>- Начало скрининга </a:t>
            </a:r>
            <a:r>
              <a:rPr lang="ru-RU" dirty="0" smtClean="0">
                <a:solidFill>
                  <a:srgbClr val="333333"/>
                </a:solidFill>
              </a:rPr>
              <a:t>– 18 лет.</a:t>
            </a:r>
            <a:endParaRPr lang="ru-RU" dirty="0">
              <a:solidFill>
                <a:srgbClr val="333333"/>
              </a:solidFill>
            </a:endParaRPr>
          </a:p>
          <a:p>
            <a:r>
              <a:rPr lang="ru-RU" dirty="0">
                <a:solidFill>
                  <a:srgbClr val="333333"/>
                </a:solidFill>
              </a:rPr>
              <a:t>- Конец скрининга - </a:t>
            </a:r>
            <a:r>
              <a:rPr lang="ru-RU" dirty="0" smtClean="0">
                <a:solidFill>
                  <a:srgbClr val="333333"/>
                </a:solidFill>
              </a:rPr>
              <a:t>64 </a:t>
            </a:r>
            <a:r>
              <a:rPr lang="ru-RU" dirty="0">
                <a:solidFill>
                  <a:srgbClr val="333333"/>
                </a:solidFill>
              </a:rPr>
              <a:t>лет (при условии предыдущего адекватного скрининга и отсутствии в течение 20 лет - CIN II</a:t>
            </a:r>
            <a:r>
              <a:rPr lang="ru-RU" dirty="0" smtClean="0">
                <a:solidFill>
                  <a:srgbClr val="333333"/>
                </a:solidFill>
              </a:rPr>
              <a:t>).</a:t>
            </a:r>
          </a:p>
          <a:p>
            <a:r>
              <a:rPr lang="ru-RU" dirty="0" smtClean="0">
                <a:solidFill>
                  <a:srgbClr val="333333"/>
                </a:solidFill>
              </a:rPr>
              <a:t>ВПЧ – тестирование рекомендуется проводить во всех вариантах скрининга при обнаружении аномальных результатов мазков.</a:t>
            </a:r>
          </a:p>
          <a:p>
            <a:pPr marL="0" indent="0">
              <a:buNone/>
            </a:pPr>
            <a:endParaRPr lang="ru-RU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</a:rPr>
              <a:t>Залог </a:t>
            </a:r>
            <a:r>
              <a:rPr lang="ru-RU" dirty="0">
                <a:solidFill>
                  <a:srgbClr val="333333"/>
                </a:solidFill>
              </a:rPr>
              <a:t>эффективности скрининга - широта охвата населения (не менее 70%). Этот вопрос может быть решен с помощью активной рассылки приглашений на обследование с помощью электронной почты и мобильной </a:t>
            </a:r>
            <a:r>
              <a:rPr lang="ru-RU" dirty="0" smtClean="0">
                <a:solidFill>
                  <a:srgbClr val="333333"/>
                </a:solidFill>
              </a:rPr>
              <a:t>связи</a:t>
            </a:r>
            <a:endParaRPr lang="ru-RU" dirty="0">
              <a:solidFill>
                <a:srgbClr val="333333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61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скрининга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566" y="1905000"/>
            <a:ext cx="10140046" cy="4006222"/>
          </a:xfrm>
        </p:spPr>
        <p:txBody>
          <a:bodyPr/>
          <a:lstStyle/>
          <a:p>
            <a:r>
              <a:rPr lang="ru-RU" dirty="0" smtClean="0"/>
              <a:t>Определение групп риска развития рака шейки матки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Выявление контингента женщин с предраковой патологией шейки матки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Направление женщин для второго этапа углубленного обследования и лечение обследованных больных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5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6368195" cy="11343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055" y="211016"/>
            <a:ext cx="8651631" cy="6186268"/>
          </a:xfrm>
        </p:spPr>
      </p:pic>
    </p:spTree>
    <p:extLst>
      <p:ext uri="{BB962C8B-B14F-4D97-AF65-F5344CB8AC3E}">
        <p14:creationId xmlns:p14="http://schemas.microsoft.com/office/powerpoint/2010/main" val="39799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750" y="624110"/>
            <a:ext cx="10223652" cy="8191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Фоновые заболевания             Предраковые заболевания.</a:t>
            </a:r>
            <a:endParaRPr lang="ru-RU" sz="24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1564396" y="1608463"/>
            <a:ext cx="4572000" cy="4302759"/>
          </a:xfrm>
        </p:spPr>
        <p:txBody>
          <a:bodyPr/>
          <a:lstStyle/>
          <a:p>
            <a:r>
              <a:rPr lang="ru-RU" dirty="0" smtClean="0"/>
              <a:t>Истинная эрозия</a:t>
            </a:r>
          </a:p>
          <a:p>
            <a:r>
              <a:rPr lang="ru-RU" dirty="0" err="1" smtClean="0"/>
              <a:t>Эктропион</a:t>
            </a:r>
            <a:r>
              <a:rPr lang="ru-RU" dirty="0" smtClean="0"/>
              <a:t> и эрозивный </a:t>
            </a:r>
            <a:r>
              <a:rPr lang="ru-RU" dirty="0" err="1" smtClean="0"/>
              <a:t>экторопион</a:t>
            </a:r>
            <a:endParaRPr lang="ru-RU" dirty="0" smtClean="0"/>
          </a:p>
          <a:p>
            <a:r>
              <a:rPr lang="ru-RU" dirty="0" smtClean="0"/>
              <a:t>Простая лейкоплакия</a:t>
            </a:r>
          </a:p>
          <a:p>
            <a:r>
              <a:rPr lang="ru-RU" dirty="0" err="1" smtClean="0"/>
              <a:t>Эритроплакия</a:t>
            </a:r>
            <a:endParaRPr lang="ru-RU" dirty="0" smtClean="0"/>
          </a:p>
          <a:p>
            <a:r>
              <a:rPr lang="ru-RU" dirty="0" smtClean="0"/>
              <a:t>Полипы цервикального канала</a:t>
            </a:r>
          </a:p>
          <a:p>
            <a:r>
              <a:rPr lang="ru-RU" dirty="0" err="1" smtClean="0"/>
              <a:t>Эндометриоз</a:t>
            </a:r>
            <a:endParaRPr lang="ru-RU" dirty="0" smtClean="0"/>
          </a:p>
          <a:p>
            <a:r>
              <a:rPr lang="ru-RU" dirty="0" err="1" smtClean="0"/>
              <a:t>Хр.эндоцервицит</a:t>
            </a:r>
            <a:endParaRPr lang="ru-RU" dirty="0" smtClean="0"/>
          </a:p>
          <a:p>
            <a:r>
              <a:rPr lang="ru-RU" dirty="0" smtClean="0"/>
              <a:t>Папилломы </a:t>
            </a:r>
          </a:p>
          <a:p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6323682" y="1608463"/>
            <a:ext cx="5180929" cy="4295381"/>
          </a:xfrm>
        </p:spPr>
        <p:txBody>
          <a:bodyPr/>
          <a:lstStyle/>
          <a:p>
            <a:r>
              <a:rPr lang="ru-RU" dirty="0" smtClean="0"/>
              <a:t>Лейкоплакия с </a:t>
            </a:r>
            <a:r>
              <a:rPr lang="ru-RU" dirty="0" err="1" smtClean="0"/>
              <a:t>атипией</a:t>
            </a:r>
            <a:endParaRPr lang="ru-RU" dirty="0" smtClean="0"/>
          </a:p>
          <a:p>
            <a:r>
              <a:rPr lang="ru-RU" dirty="0" smtClean="0"/>
              <a:t>Цервикальная </a:t>
            </a:r>
            <a:r>
              <a:rPr lang="ru-RU" dirty="0" err="1" smtClean="0"/>
              <a:t>интраэпителиальная</a:t>
            </a:r>
            <a:r>
              <a:rPr lang="ru-RU" dirty="0" smtClean="0"/>
              <a:t> неоплазия </a:t>
            </a:r>
            <a:r>
              <a:rPr lang="en-US" dirty="0" smtClean="0"/>
              <a:t>( CIN )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CIN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( легкая дисплазия           многослойного плоского эпителия )</a:t>
            </a:r>
          </a:p>
          <a:p>
            <a:pPr marL="0" indent="0">
              <a:buNone/>
            </a:pP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CIN II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( умеренная 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дисплазия           многослойного плоского эпителия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</a:p>
          <a:p>
            <a:pPr marL="0" indent="0">
              <a:buNone/>
            </a:pP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CIN III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(тяжелая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дисплазия          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и карцинома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 situ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13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393895" y="422031"/>
            <a:ext cx="11798105" cy="5992837"/>
          </a:xfrm>
        </p:spPr>
        <p:txBody>
          <a:bodyPr/>
          <a:lstStyle/>
          <a:p>
            <a:r>
              <a:rPr lang="ru-RU" b="1" u="sng" dirty="0" smtClean="0"/>
              <a:t>Истинная эрозия шейки матки: </a:t>
            </a:r>
            <a:r>
              <a:rPr lang="ru-RU" dirty="0" smtClean="0"/>
              <a:t>подлежит патогенетическому лечению соответствующему причине ( воспаление, травма, возрастные изменения )</a:t>
            </a:r>
          </a:p>
          <a:p>
            <a:r>
              <a:rPr lang="ru-RU" b="1" u="sng" dirty="0" smtClean="0"/>
              <a:t>Неосложненный </a:t>
            </a:r>
            <a:r>
              <a:rPr lang="ru-RU" b="1" u="sng" dirty="0" err="1" smtClean="0"/>
              <a:t>экторопион</a:t>
            </a:r>
            <a:r>
              <a:rPr lang="ru-RU" b="1" u="sng" dirty="0" smtClean="0"/>
              <a:t> :</a:t>
            </a:r>
            <a:r>
              <a:rPr lang="ru-RU" dirty="0" smtClean="0"/>
              <a:t> требует только наблюдения, необоснованная деструкция не предупреждает продолжения развития заболевания в скрытой части канала и способствует трудностям в дальнейшей диагностике.</a:t>
            </a:r>
          </a:p>
          <a:p>
            <a:r>
              <a:rPr lang="ru-RU" b="1" u="sng" dirty="0" smtClean="0"/>
              <a:t>Лейкоплакия шейки матки</a:t>
            </a:r>
            <a:r>
              <a:rPr lang="ru-RU" dirty="0"/>
              <a:t>:</a:t>
            </a:r>
            <a:r>
              <a:rPr lang="ru-RU" dirty="0" smtClean="0"/>
              <a:t> деструктивные методы лечения; возможно наблюдение, но после исключения </a:t>
            </a:r>
            <a:r>
              <a:rPr lang="en-US" dirty="0" smtClean="0"/>
              <a:t>CIN</a:t>
            </a:r>
            <a:r>
              <a:rPr lang="ru-RU" dirty="0" smtClean="0"/>
              <a:t> под </a:t>
            </a:r>
            <a:r>
              <a:rPr lang="ru-RU" dirty="0" err="1" smtClean="0"/>
              <a:t>ороговевающим</a:t>
            </a:r>
            <a:r>
              <a:rPr lang="ru-RU" dirty="0" smtClean="0"/>
              <a:t> эпителием. Не следует применять препараты, влияющие на тканевой обмен ( они могут способствовать усилению пролиферативных процессов и развитию дисплазии )</a:t>
            </a:r>
          </a:p>
          <a:p>
            <a:r>
              <a:rPr lang="ru-RU" b="1" u="sng" dirty="0" smtClean="0"/>
              <a:t>Плоскоклеточное </a:t>
            </a:r>
            <a:r>
              <a:rPr lang="ru-RU" b="1" u="sng" dirty="0" err="1" smtClean="0"/>
              <a:t>интраэпительальное</a:t>
            </a:r>
            <a:r>
              <a:rPr lang="ru-RU" b="1" u="sng" dirty="0" smtClean="0"/>
              <a:t> поражение</a:t>
            </a:r>
            <a:r>
              <a:rPr lang="ru-RU" dirty="0" smtClean="0"/>
              <a:t>: нет медикаментозного лечения. Иммуномодулирующая и противовирусная терапия оправданы лишь в дополнение к эксцизии шейки матки. У молодых женщин с </a:t>
            </a:r>
            <a:r>
              <a:rPr lang="en-US" dirty="0" smtClean="0"/>
              <a:t>LSIL </a:t>
            </a:r>
            <a:r>
              <a:rPr lang="ru-RU" dirty="0" smtClean="0"/>
              <a:t>доказанных </a:t>
            </a:r>
            <a:r>
              <a:rPr lang="ru-RU" dirty="0" err="1" smtClean="0"/>
              <a:t>гистологически</a:t>
            </a:r>
            <a:r>
              <a:rPr lang="ru-RU" dirty="0" smtClean="0"/>
              <a:t>, предпочтительна выжидательная тактика, с контролем цитологии и РК через 6, 12, и 24 мес. При сохранении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LSIL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более 18- 24 месяцев, показано деструктивное лечение, в зависимости от типа ЗТ ( деструкция при 1 типе ЗТ до 35 лет, при 2 и 3 типе ЗТ не зависимо от возраста, показана эксцизия шейки матки). </a:t>
            </a:r>
          </a:p>
          <a:p>
            <a:pPr marL="0" indent="0">
              <a:buNone/>
            </a:pPr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Современная альтернатива хирургическим методам лечения- </a:t>
            </a:r>
            <a:r>
              <a:rPr lang="ru-RU" b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фотодинамическая терапия.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23676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65254"/>
            <a:ext cx="8911687" cy="705080"/>
          </a:xfrm>
        </p:spPr>
        <p:txBody>
          <a:bodyPr/>
          <a:lstStyle/>
          <a:p>
            <a:r>
              <a:rPr lang="ru-RU" dirty="0" smtClean="0"/>
              <a:t>Фотодинамическая терапия ( ФДТ 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2024" y="1002535"/>
            <a:ext cx="10182588" cy="58554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Высокие  результаты  противоопухолевой  и  противовирусной  направленности фотодинамического  воздействия  обусловлены  методикой  лечения,  заключающейся в облучении  цервикального  канала  на  всем  его  протяжении  и  всей  площади влагалищной  порции  шейки  матки  с  захватом  сводов  влагалища.  Такой  подход позволяет  достичь  деструкции  очагов  </a:t>
            </a:r>
            <a:r>
              <a:rPr lang="ru-RU" dirty="0" err="1" smtClean="0"/>
              <a:t>предрака</a:t>
            </a:r>
            <a:r>
              <a:rPr lang="ru-RU" dirty="0" smtClean="0"/>
              <a:t>  и  начального  рака  в  90- 94% наблюдений  и  элиминации  генитальных  типов  ВПЧ  у  95-96%  женщин.</a:t>
            </a:r>
          </a:p>
          <a:p>
            <a:r>
              <a:rPr lang="ru-RU" sz="1900" b="1" dirty="0">
                <a:solidFill>
                  <a:srgbClr val="4D4D4D"/>
                </a:solidFill>
              </a:rPr>
              <a:t>Показания к лечению методом ФДТ</a:t>
            </a:r>
          </a:p>
          <a:p>
            <a:pPr marL="0" indent="0">
              <a:buNone/>
            </a:pPr>
            <a:r>
              <a:rPr lang="ru-RU" dirty="0">
                <a:solidFill>
                  <a:srgbClr val="4D4D4D"/>
                </a:solidFill>
              </a:rPr>
              <a:t>ФДТ позволяет безопасно, безболезненно и надежно вылечить следующие заболевания</a:t>
            </a:r>
            <a:r>
              <a:rPr lang="ru-RU" dirty="0" smtClean="0">
                <a:solidFill>
                  <a:srgbClr val="4D4D4D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4D4D4D"/>
                </a:solidFill>
              </a:rPr>
              <a:t>Эктопия </a:t>
            </a:r>
            <a:r>
              <a:rPr lang="ru-RU" dirty="0">
                <a:solidFill>
                  <a:srgbClr val="4D4D4D"/>
                </a:solidFill>
              </a:rPr>
              <a:t>шейки матки, </a:t>
            </a:r>
            <a:r>
              <a:rPr lang="ru-RU" dirty="0" err="1">
                <a:solidFill>
                  <a:srgbClr val="4D4D4D"/>
                </a:solidFill>
              </a:rPr>
              <a:t>эрозированный</a:t>
            </a:r>
            <a:r>
              <a:rPr lang="ru-RU" dirty="0">
                <a:solidFill>
                  <a:srgbClr val="4D4D4D"/>
                </a:solidFill>
              </a:rPr>
              <a:t> </a:t>
            </a:r>
            <a:r>
              <a:rPr lang="ru-RU" dirty="0" err="1">
                <a:solidFill>
                  <a:srgbClr val="4D4D4D"/>
                </a:solidFill>
              </a:rPr>
              <a:t>эктропион</a:t>
            </a:r>
            <a:endParaRPr lang="ru-RU" dirty="0">
              <a:solidFill>
                <a:srgbClr val="4D4D4D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4D4D4D"/>
                </a:solidFill>
              </a:rPr>
              <a:t>Эндометриоз</a:t>
            </a:r>
            <a:r>
              <a:rPr lang="ru-RU" dirty="0">
                <a:solidFill>
                  <a:srgbClr val="4D4D4D"/>
                </a:solidFill>
              </a:rPr>
              <a:t> шейки матки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D4D4D"/>
                </a:solidFill>
              </a:rPr>
              <a:t>Лейкоплакия шейки матки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4D4D4D"/>
                </a:solidFill>
              </a:rPr>
              <a:t>Дисплазия шейки матки I, II, III степени (CIN1, CIN2, CIN3)</a:t>
            </a:r>
            <a:endParaRPr lang="ru-RU" dirty="0">
              <a:solidFill>
                <a:srgbClr val="4D4D4D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rgbClr val="4D4D4D"/>
                </a:solidFill>
              </a:rPr>
              <a:t>Неинвазивный</a:t>
            </a:r>
            <a:r>
              <a:rPr lang="ru-RU" b="1" dirty="0">
                <a:solidFill>
                  <a:srgbClr val="4D4D4D"/>
                </a:solidFill>
              </a:rPr>
              <a:t> рак шейки матки</a:t>
            </a:r>
            <a:endParaRPr lang="ru-RU" dirty="0">
              <a:solidFill>
                <a:srgbClr val="4D4D4D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4D4D4D"/>
                </a:solidFill>
              </a:rPr>
              <a:t>Новообразования вульвы (VIN2, VIN3, рак IN SITU)</a:t>
            </a:r>
            <a:endParaRPr lang="ru-RU" dirty="0">
              <a:solidFill>
                <a:srgbClr val="4D4D4D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D4D4D"/>
                </a:solidFill>
              </a:rPr>
              <a:t>Хронический цервицит в сочетании с ВПЧ </a:t>
            </a:r>
            <a:r>
              <a:rPr lang="ru-RU" dirty="0" err="1">
                <a:solidFill>
                  <a:srgbClr val="4D4D4D"/>
                </a:solidFill>
              </a:rPr>
              <a:t>высокоонкогенных</a:t>
            </a:r>
            <a:r>
              <a:rPr lang="ru-RU" dirty="0">
                <a:solidFill>
                  <a:srgbClr val="4D4D4D"/>
                </a:solidFill>
              </a:rPr>
              <a:t> типов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D4D4D"/>
                </a:solidFill>
              </a:rPr>
              <a:t>Рецидив заболевания шейки матки после </a:t>
            </a:r>
            <a:r>
              <a:rPr lang="ru-RU" dirty="0" err="1">
                <a:solidFill>
                  <a:srgbClr val="4D4D4D"/>
                </a:solidFill>
              </a:rPr>
              <a:t>конизации</a:t>
            </a:r>
            <a:endParaRPr lang="ru-RU" dirty="0">
              <a:solidFill>
                <a:srgbClr val="4D4D4D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0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0727" y="242372"/>
            <a:ext cx="8911687" cy="627961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Объем обследования, при направлении на консультацию пациенток с подозрением на ЗНО ( приказ № 687 от 29.12.2018   МЗ МО 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437" y="1012875"/>
            <a:ext cx="11352628" cy="54760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Обязательное обследование: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1. Заключение  </a:t>
            </a:r>
            <a:r>
              <a:rPr lang="ru-RU" dirty="0"/>
              <a:t>гинеколога, </a:t>
            </a:r>
            <a:r>
              <a:rPr lang="ru-RU" dirty="0" smtClean="0"/>
              <a:t> </a:t>
            </a:r>
            <a:r>
              <a:rPr lang="ru-RU" dirty="0" err="1" smtClean="0"/>
              <a:t>ректовагинальное</a:t>
            </a:r>
            <a:r>
              <a:rPr lang="ru-RU" dirty="0" smtClean="0"/>
              <a:t> </a:t>
            </a:r>
            <a:r>
              <a:rPr lang="ru-RU" dirty="0"/>
              <a:t>исследование;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УЗИ </a:t>
            </a:r>
            <a:r>
              <a:rPr lang="ru-RU" dirty="0"/>
              <a:t>органов малого </a:t>
            </a:r>
            <a:r>
              <a:rPr lang="ru-RU" dirty="0" smtClean="0"/>
              <a:t>таза; 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 err="1" smtClean="0"/>
              <a:t>кольпоскопия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цитологическое </a:t>
            </a:r>
            <a:r>
              <a:rPr lang="ru-RU" dirty="0"/>
              <a:t>исследование мазков с шейки матки и цервикального канала;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5. биопсия </a:t>
            </a:r>
            <a:r>
              <a:rPr lang="ru-RU" dirty="0"/>
              <a:t>новообразования шейки матки;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 патоморфологическое </a:t>
            </a:r>
            <a:r>
              <a:rPr lang="ru-RU" dirty="0"/>
              <a:t>исследование </a:t>
            </a:r>
            <a:r>
              <a:rPr lang="ru-RU" dirty="0" err="1"/>
              <a:t>биопсийного</a:t>
            </a:r>
            <a:r>
              <a:rPr lang="ru-RU" dirty="0"/>
              <a:t> материала;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7. при </a:t>
            </a:r>
            <a:r>
              <a:rPr lang="ru-RU" dirty="0"/>
              <a:t>прорастании опухоли в окружающие ткани - ректоскопия, цистоскопия.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8. КТ органов малого таза</a:t>
            </a:r>
          </a:p>
          <a:p>
            <a:pPr marL="0" indent="0">
              <a:buNone/>
            </a:pPr>
            <a:r>
              <a:rPr lang="ru-RU" dirty="0" smtClean="0"/>
              <a:t>9. УЗИ </a:t>
            </a:r>
            <a:r>
              <a:rPr lang="ru-RU" dirty="0"/>
              <a:t>органов брюшной полости с оценкой </a:t>
            </a:r>
            <a:r>
              <a:rPr lang="ru-RU" dirty="0" smtClean="0"/>
              <a:t>лимфоузлов</a:t>
            </a:r>
          </a:p>
          <a:p>
            <a:pPr marL="0" indent="0">
              <a:buNone/>
            </a:pPr>
            <a:r>
              <a:rPr lang="ru-RU" dirty="0" smtClean="0"/>
              <a:t>10. Рентгенография органов грудной клетки в 2-х проекциях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200" b="1" dirty="0" smtClean="0"/>
              <a:t>Пациентки с</a:t>
            </a:r>
            <a:r>
              <a:rPr 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лейкоплакией</a:t>
            </a:r>
            <a:r>
              <a:rPr 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эрозией шейки матки, полипами цервикального канала, </a:t>
            </a:r>
            <a:r>
              <a:rPr lang="ru-RU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эктропионом</a:t>
            </a:r>
            <a:r>
              <a:rPr 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дисплазии шейки матки 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CIN 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</a:t>
            </a:r>
            <a:endParaRPr lang="ru-RU" sz="3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   НЕ ТРЕБУЮТ КОНСУЛЬТАЦИИ ОНКОГИНЕКОЛОГА !!!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31447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7845" y="121188"/>
            <a:ext cx="8911687" cy="583894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Международная гистологическая классификация РШМ (классификация IARC, Всемирной организации здравоохранения, 4- е издание, 2014) </a:t>
            </a:r>
            <a:b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063" y="705082"/>
            <a:ext cx="10810549" cy="61529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Опухоли из плоского эпителия: </a:t>
            </a:r>
          </a:p>
          <a:p>
            <a:pPr marL="0" indent="0">
              <a:buNone/>
            </a:pPr>
            <a:r>
              <a:rPr lang="ru-RU" dirty="0" smtClean="0"/>
              <a:t>  ▪ </a:t>
            </a:r>
            <a:r>
              <a:rPr lang="ru-RU" dirty="0" err="1"/>
              <a:t>плоcоклеточные</a:t>
            </a:r>
            <a:r>
              <a:rPr lang="ru-RU" dirty="0"/>
              <a:t> </a:t>
            </a:r>
            <a:r>
              <a:rPr lang="ru-RU" dirty="0" err="1"/>
              <a:t>интраэпителиальные</a:t>
            </a:r>
            <a:r>
              <a:rPr lang="ru-RU" dirty="0"/>
              <a:t> поражения (поражение плоского эпителия (SIL</a:t>
            </a:r>
            <a:r>
              <a:rPr lang="ru-RU" dirty="0" smtClean="0"/>
              <a:t>)):               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 err="1" smtClean="0"/>
              <a:t>внутриэпителиальное</a:t>
            </a:r>
            <a:r>
              <a:rPr lang="ru-RU" dirty="0" smtClean="0"/>
              <a:t> </a:t>
            </a:r>
            <a:r>
              <a:rPr lang="ru-RU" dirty="0"/>
              <a:t>поражение плоского эпителия легкой степени (LSIL);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 err="1" smtClean="0"/>
              <a:t>внутриэпителиальное</a:t>
            </a:r>
            <a:r>
              <a:rPr lang="ru-RU" dirty="0" smtClean="0"/>
              <a:t> </a:t>
            </a:r>
            <a:r>
              <a:rPr lang="ru-RU" dirty="0"/>
              <a:t>поражение плоского эпителия тяжелой степени (HSIL);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▪ плоскоклеточный </a:t>
            </a:r>
            <a:r>
              <a:rPr lang="ru-RU" dirty="0"/>
              <a:t>рак: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</a:t>
            </a:r>
            <a:r>
              <a:rPr lang="ru-RU" dirty="0" err="1" smtClean="0"/>
              <a:t>ороговевающий</a:t>
            </a:r>
            <a:r>
              <a:rPr lang="ru-RU" dirty="0" smtClean="0"/>
              <a:t>;  -</a:t>
            </a:r>
            <a:r>
              <a:rPr lang="ru-RU" dirty="0" err="1" smtClean="0"/>
              <a:t>неороговевающий</a:t>
            </a:r>
            <a:r>
              <a:rPr lang="ru-RU" dirty="0" smtClean="0"/>
              <a:t>; -папиллярный; -</a:t>
            </a:r>
            <a:r>
              <a:rPr lang="ru-RU" dirty="0" err="1" smtClean="0"/>
              <a:t>базалоидный</a:t>
            </a:r>
            <a:r>
              <a:rPr lang="ru-RU" dirty="0" smtClean="0"/>
              <a:t>; -</a:t>
            </a:r>
            <a:r>
              <a:rPr lang="ru-RU" dirty="0" err="1" smtClean="0"/>
              <a:t>кондиломатозный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</a:t>
            </a:r>
            <a:r>
              <a:rPr lang="ru-RU" dirty="0" err="1" smtClean="0"/>
              <a:t>веррукозный</a:t>
            </a:r>
            <a:r>
              <a:rPr lang="ru-RU" dirty="0"/>
              <a:t>; </a:t>
            </a:r>
            <a:r>
              <a:rPr lang="ru-RU" dirty="0" smtClean="0"/>
              <a:t> -</a:t>
            </a:r>
            <a:r>
              <a:rPr lang="ru-RU" dirty="0" err="1" smtClean="0"/>
              <a:t>плоскоклеточно-переходноклеточный</a:t>
            </a:r>
            <a:r>
              <a:rPr lang="ru-RU" dirty="0"/>
              <a:t>; </a:t>
            </a:r>
            <a:r>
              <a:rPr lang="ru-RU" dirty="0" smtClean="0"/>
              <a:t> -лимфоэпителиальный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Опухоли из железистого эпителия: </a:t>
            </a:r>
            <a:endParaRPr lang="ru-RU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▪ </a:t>
            </a:r>
            <a:r>
              <a:rPr lang="ru-RU" dirty="0" err="1" smtClean="0"/>
              <a:t>аденокарцинома</a:t>
            </a:r>
            <a:r>
              <a:rPr lang="ru-RU" dirty="0" smtClean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situ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▪</a:t>
            </a:r>
            <a:r>
              <a:rPr lang="ru-RU" dirty="0" err="1" smtClean="0"/>
              <a:t>аденокарцинома</a:t>
            </a:r>
            <a:r>
              <a:rPr lang="ru-RU" dirty="0"/>
              <a:t>: -</a:t>
            </a:r>
            <a:r>
              <a:rPr lang="ru-RU" dirty="0" err="1" smtClean="0"/>
              <a:t>эндоцервикальная</a:t>
            </a:r>
            <a:r>
              <a:rPr lang="ru-RU" dirty="0" smtClean="0"/>
              <a:t> </a:t>
            </a:r>
            <a:r>
              <a:rPr lang="ru-RU" dirty="0" err="1"/>
              <a:t>аденокарцинома</a:t>
            </a:r>
            <a:r>
              <a:rPr lang="ru-RU" dirty="0"/>
              <a:t>, обычный тип;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-</a:t>
            </a:r>
            <a:r>
              <a:rPr lang="ru-RU" dirty="0" err="1" smtClean="0"/>
              <a:t>муцинозная</a:t>
            </a:r>
            <a:r>
              <a:rPr lang="ru-RU" dirty="0"/>
              <a:t>: </a:t>
            </a:r>
            <a:r>
              <a:rPr lang="ru-RU" dirty="0" smtClean="0"/>
              <a:t>• желудочного </a:t>
            </a:r>
            <a:r>
              <a:rPr lang="ru-RU" dirty="0"/>
              <a:t>типа, • </a:t>
            </a:r>
            <a:r>
              <a:rPr lang="ru-RU" dirty="0" smtClean="0"/>
              <a:t>кишечного </a:t>
            </a:r>
            <a:r>
              <a:rPr lang="ru-RU" dirty="0"/>
              <a:t>типа, • </a:t>
            </a:r>
            <a:r>
              <a:rPr lang="ru-RU" dirty="0" err="1" smtClean="0"/>
              <a:t>перстневидноклеточного</a:t>
            </a:r>
            <a:r>
              <a:rPr lang="ru-RU" dirty="0" smtClean="0"/>
              <a:t> </a:t>
            </a:r>
            <a:r>
              <a:rPr lang="ru-RU" dirty="0"/>
              <a:t>типа;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   -</a:t>
            </a:r>
            <a:r>
              <a:rPr lang="ru-RU" dirty="0" err="1" smtClean="0"/>
              <a:t>виллогландулярная</a:t>
            </a:r>
            <a:r>
              <a:rPr lang="ru-RU" dirty="0" smtClean="0"/>
              <a:t>; -</a:t>
            </a:r>
            <a:r>
              <a:rPr lang="ru-RU" dirty="0" err="1" smtClean="0"/>
              <a:t>эндометриоидная</a:t>
            </a:r>
            <a:r>
              <a:rPr lang="ru-RU" dirty="0" smtClean="0"/>
              <a:t>; -светлоклеточная</a:t>
            </a:r>
            <a:r>
              <a:rPr lang="ru-RU" dirty="0"/>
              <a:t>; </a:t>
            </a:r>
            <a:r>
              <a:rPr lang="ru-RU" dirty="0" smtClean="0"/>
              <a:t>  -серозная</a:t>
            </a:r>
            <a:r>
              <a:rPr lang="ru-RU" dirty="0"/>
              <a:t>; </a:t>
            </a:r>
            <a:r>
              <a:rPr lang="ru-RU" dirty="0" smtClean="0"/>
              <a:t>  -</a:t>
            </a:r>
            <a:r>
              <a:rPr lang="ru-RU" dirty="0" err="1" smtClean="0"/>
              <a:t>мезонефральная</a:t>
            </a:r>
            <a:r>
              <a:rPr lang="ru-RU" dirty="0"/>
              <a:t>; </a:t>
            </a:r>
            <a:r>
              <a:rPr lang="ru-RU" dirty="0" smtClean="0"/>
              <a:t>           </a:t>
            </a:r>
            <a:r>
              <a:rPr lang="ru-RU" dirty="0" err="1" smtClean="0"/>
              <a:t>аденокарцинома</a:t>
            </a:r>
            <a:r>
              <a:rPr lang="ru-RU" dirty="0" smtClean="0"/>
              <a:t> </a:t>
            </a:r>
            <a:r>
              <a:rPr lang="ru-RU" dirty="0"/>
              <a:t>смешанная с </a:t>
            </a:r>
            <a:r>
              <a:rPr lang="ru-RU" dirty="0" smtClean="0"/>
              <a:t>                  нейроэндокринной </a:t>
            </a:r>
            <a:r>
              <a:rPr lang="ru-RU" dirty="0"/>
              <a:t>карциномой. </a:t>
            </a:r>
            <a:endParaRPr lang="ru-RU" dirty="0" smtClean="0"/>
          </a:p>
          <a:p>
            <a:pPr marL="0" indent="0">
              <a:buNone/>
            </a:pPr>
            <a:r>
              <a:rPr lang="ru-R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эпителиальные опухоли: </a:t>
            </a:r>
            <a:endParaRPr lang="ru-RU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/>
              <a:t> ▪ железисто-плоскоклеточный </a:t>
            </a:r>
            <a:r>
              <a:rPr lang="ru-RU" dirty="0"/>
              <a:t>рак: </a:t>
            </a:r>
            <a:r>
              <a:rPr lang="ru-RU" dirty="0" smtClean="0"/>
              <a:t>    -</a:t>
            </a:r>
            <a:r>
              <a:rPr lang="ru-RU" dirty="0" err="1" smtClean="0"/>
              <a:t>стекловидноклеточный</a:t>
            </a:r>
            <a:r>
              <a:rPr lang="ru-RU" dirty="0" smtClean="0"/>
              <a:t> </a:t>
            </a:r>
            <a:r>
              <a:rPr lang="ru-RU" dirty="0"/>
              <a:t>рак;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▪ </a:t>
            </a:r>
            <a:r>
              <a:rPr lang="ru-RU" dirty="0" err="1" smtClean="0"/>
              <a:t>аденобазальный</a:t>
            </a:r>
            <a:r>
              <a:rPr lang="ru-RU" dirty="0" smtClean="0"/>
              <a:t> </a:t>
            </a:r>
            <a:r>
              <a:rPr lang="ru-RU" dirty="0"/>
              <a:t>рак;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▪ </a:t>
            </a:r>
            <a:r>
              <a:rPr lang="ru-RU" dirty="0" err="1" smtClean="0"/>
              <a:t>аденокистозный</a:t>
            </a:r>
            <a:r>
              <a:rPr lang="ru-RU" dirty="0" smtClean="0"/>
              <a:t> </a:t>
            </a:r>
            <a:r>
              <a:rPr lang="ru-RU" dirty="0"/>
              <a:t>рак;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▪ недифференцированный </a:t>
            </a:r>
            <a:r>
              <a:rPr lang="ru-RU" dirty="0"/>
              <a:t>рак. </a:t>
            </a:r>
            <a:endParaRPr lang="ru-RU" dirty="0" smtClean="0"/>
          </a:p>
          <a:p>
            <a:pPr marL="0" indent="0">
              <a:buNone/>
            </a:pPr>
            <a:r>
              <a:rPr lang="ru-R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Нейроэндокринные опухоли: </a:t>
            </a:r>
            <a:r>
              <a:rPr lang="ru-RU" dirty="0"/>
              <a:t>▪ низкой степени злокачественности: </a:t>
            </a:r>
            <a:r>
              <a:rPr lang="ru-RU" dirty="0" smtClean="0"/>
              <a:t>-</a:t>
            </a:r>
            <a:r>
              <a:rPr lang="ru-RU" dirty="0" err="1" smtClean="0"/>
              <a:t>карциноид</a:t>
            </a:r>
            <a:r>
              <a:rPr lang="ru-RU" dirty="0"/>
              <a:t>; </a:t>
            </a:r>
            <a:r>
              <a:rPr lang="ru-RU" dirty="0" smtClean="0"/>
              <a:t>-атипичный </a:t>
            </a:r>
            <a:r>
              <a:rPr lang="ru-RU" dirty="0" err="1"/>
              <a:t>карциноид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/>
              <a:t>▪ высокой степени злокачественности: </a:t>
            </a:r>
            <a:r>
              <a:rPr lang="ru-RU" dirty="0" smtClean="0"/>
              <a:t>-мелкоклеточный </a:t>
            </a:r>
            <a:r>
              <a:rPr lang="ru-RU" dirty="0"/>
              <a:t>нейроэндокринный рак; </a:t>
            </a:r>
            <a:r>
              <a:rPr lang="ru-RU" dirty="0" smtClean="0"/>
              <a:t>-крупноклеточный </a:t>
            </a:r>
            <a:r>
              <a:rPr lang="ru-RU" dirty="0"/>
              <a:t>нейроэндокринный рак. </a:t>
            </a:r>
            <a:endParaRPr lang="ru-RU" dirty="0" smtClean="0"/>
          </a:p>
          <a:p>
            <a:pPr marL="0" indent="0">
              <a:buNone/>
            </a:pPr>
            <a:r>
              <a:rPr lang="ru-R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степени дифференцировки РШМ: </a:t>
            </a:r>
            <a:r>
              <a:rPr lang="ru-RU" dirty="0"/>
              <a:t>• G1 – высокодифференцированная; • G2 – умеренно-дифференцированная;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• </a:t>
            </a:r>
            <a:r>
              <a:rPr lang="ru-RU" dirty="0"/>
              <a:t>G3 – низкодифференцированная или недифференцированная; • </a:t>
            </a:r>
            <a:r>
              <a:rPr lang="ru-RU" dirty="0" err="1"/>
              <a:t>Gх</a:t>
            </a:r>
            <a:r>
              <a:rPr lang="ru-RU" dirty="0"/>
              <a:t> – невозможно определить степень дифференцировки.</a:t>
            </a:r>
          </a:p>
        </p:txBody>
      </p:sp>
    </p:spTree>
    <p:extLst>
      <p:ext uri="{BB962C8B-B14F-4D97-AF65-F5344CB8AC3E}">
        <p14:creationId xmlns:p14="http://schemas.microsoft.com/office/powerpoint/2010/main" val="254647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995" y="286439"/>
            <a:ext cx="10854617" cy="56186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Классификация РШМ по стадиям (FIGO, 2019) и распространенности опухолевого процесса (TNM, 2016)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TNM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	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FIGO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	</a:t>
            </a:r>
            <a:b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2535" y="749147"/>
            <a:ext cx="10777498" cy="57618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TX 	Недостаточно данных для оценки первичной опухоли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T0 	Первичная опухоль не определяется 	</a:t>
            </a:r>
          </a:p>
          <a:p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Tis</a:t>
            </a:r>
            <a:r>
              <a:rPr lang="ru-RU" sz="11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	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Рак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situ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преинвазивный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рак (эти случаи не входят в статистику заболеваемости РШМ)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T1 	Стадия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ru-RU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Опухоль ограничена шейкой матки (распространение на тело матки не учитывается)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T1a 	IА 	Инвазивная карцинома,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диагностирующаяся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микроскопически, с наибольшей глубиной инвазии ≤5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мм</a:t>
            </a:r>
            <a:r>
              <a:rPr lang="ru-RU" sz="11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T1a1 	IА1 	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Стромальная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инвазия ≤3 мм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T1a2 	IА2 	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Стромальная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инвазия &gt;3 и ≤5 мм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T1b </a:t>
            </a:r>
            <a:r>
              <a:rPr lang="ru-RU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mtClean="0">
                <a:solidFill>
                  <a:srgbClr val="000000"/>
                </a:solidFill>
                <a:latin typeface="Times New Roman" panose="02020603050405020304" pitchFamily="18" charset="0"/>
              </a:rPr>
              <a:t>IВ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Инвазивная карцинома с глубиной инвазии ≥5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мм</a:t>
            </a:r>
            <a:r>
              <a:rPr lang="ru-RU" sz="11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T1b1 	IВ1 	Инвазивная карцинома с глубиной инвазии ≥5 мм (больше чем стадия IA) и &lt;2 см в наибольшем измерении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T1b2 	IВ2 	Инвазивная карцинома ≥2 и &lt;4 см в наибольшем измерении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IB3 	Инвазивная карцинома &gt;4 см в наибольшем измерении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T2 	Стадия II 	Опухоль шейки матки выходит за пределы матки, но не вовлекает стенку малого таза или нижнюю треть влагалища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T2a 	IIА 	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Параметральная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инвазия отсутствует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T2a1 	IIА1 	Инвазивная карцинома &lt;4 см в наибольшем измерении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T2a2 	IIА2 	Инвазивная карцинома ≥4 см в наибольшем измерении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T2b 	IIВ 	С вовлечением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параметрия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	</a:t>
            </a: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79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7874" y="624110"/>
            <a:ext cx="209320" cy="12808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080" y="407624"/>
            <a:ext cx="10799532" cy="636775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T3 	Стадия III 	Опухоль распространяется на стенку малого таза и/или вовлекает нижнюю треть влагалища и/или является причиной гидронефроза или нефункционирующей почки и/или поражение тазовых и/или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парааортальных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лимфатических узлов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T3a 	IIIА 	Опухоль вовлекает нижнюю треть влагалища, но не распространяется на стенку малого таза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T3b 	IIIВ 	Опухоль распространяется на стенку малого таза и/или является причиной гидронефроза или нефункционирующей почки 	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IIIС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Поражение тазовых и/или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парааортальных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лимфатических узлов независимо от размера и распространения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первичной опухоли</a:t>
            </a:r>
            <a:endParaRPr lang="ru-RU" sz="11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IIIС1 	Поражение тазовых лимфатических узлов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IIIС2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Поражение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парааортальных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лимфатических узлов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T4 и/или М1 	Стадия IV 	Опухоль, распространившаяся за пределы таза или прорастающая слизистую оболочку мочевого пузыря или прямой кишки (буллезный отек не позволяет отнести опухоль к стадии IV) 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T4 	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IVА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Прорастание в стенку мочевого пузыря или прямой кишки 	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M1 	IV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	Отдаленные метастазы 	</a:t>
            </a:r>
          </a:p>
          <a:p>
            <a:pPr marL="0" indent="0">
              <a:buNone/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Состояние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регионарных лимфатических узлов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NX 	Недостаточно данных для оценки 	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N0 	Признаков поражения регионарных лимфатических узлов нет 		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N1 	Метастазы в регионарных лимфатических узлах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Отдаленные метастазы 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M0 	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Отдаленные метастазы отсутствуют 	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Имеются отдаленные метастазы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3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466" y="-1563369"/>
            <a:ext cx="9404723" cy="140053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575581" y="186200"/>
            <a:ext cx="75936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заболеваемости ЗНО по Мурманской области  2010-20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150704"/>
              </p:ext>
            </p:extLst>
          </p:nvPr>
        </p:nvGraphicFramePr>
        <p:xfrm>
          <a:off x="877465" y="708364"/>
          <a:ext cx="9404726" cy="32868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06322">
                  <a:extLst>
                    <a:ext uri="{9D8B030D-6E8A-4147-A177-3AD203B41FA5}">
                      <a16:colId xmlns:a16="http://schemas.microsoft.com/office/drawing/2014/main" val="1783387366"/>
                    </a:ext>
                  </a:extLst>
                </a:gridCol>
                <a:gridCol w="681366">
                  <a:extLst>
                    <a:ext uri="{9D8B030D-6E8A-4147-A177-3AD203B41FA5}">
                      <a16:colId xmlns:a16="http://schemas.microsoft.com/office/drawing/2014/main" val="2814859687"/>
                    </a:ext>
                  </a:extLst>
                </a:gridCol>
                <a:gridCol w="681366">
                  <a:extLst>
                    <a:ext uri="{9D8B030D-6E8A-4147-A177-3AD203B41FA5}">
                      <a16:colId xmlns:a16="http://schemas.microsoft.com/office/drawing/2014/main" val="2449699615"/>
                    </a:ext>
                  </a:extLst>
                </a:gridCol>
                <a:gridCol w="681366">
                  <a:extLst>
                    <a:ext uri="{9D8B030D-6E8A-4147-A177-3AD203B41FA5}">
                      <a16:colId xmlns:a16="http://schemas.microsoft.com/office/drawing/2014/main" val="447925129"/>
                    </a:ext>
                  </a:extLst>
                </a:gridCol>
                <a:gridCol w="681366">
                  <a:extLst>
                    <a:ext uri="{9D8B030D-6E8A-4147-A177-3AD203B41FA5}">
                      <a16:colId xmlns:a16="http://schemas.microsoft.com/office/drawing/2014/main" val="3416693215"/>
                    </a:ext>
                  </a:extLst>
                </a:gridCol>
                <a:gridCol w="681366">
                  <a:extLst>
                    <a:ext uri="{9D8B030D-6E8A-4147-A177-3AD203B41FA5}">
                      <a16:colId xmlns:a16="http://schemas.microsoft.com/office/drawing/2014/main" val="1630710955"/>
                    </a:ext>
                  </a:extLst>
                </a:gridCol>
                <a:gridCol w="681366">
                  <a:extLst>
                    <a:ext uri="{9D8B030D-6E8A-4147-A177-3AD203B41FA5}">
                      <a16:colId xmlns:a16="http://schemas.microsoft.com/office/drawing/2014/main" val="4287299980"/>
                    </a:ext>
                  </a:extLst>
                </a:gridCol>
                <a:gridCol w="681366">
                  <a:extLst>
                    <a:ext uri="{9D8B030D-6E8A-4147-A177-3AD203B41FA5}">
                      <a16:colId xmlns:a16="http://schemas.microsoft.com/office/drawing/2014/main" val="890309096"/>
                    </a:ext>
                  </a:extLst>
                </a:gridCol>
                <a:gridCol w="681366">
                  <a:extLst>
                    <a:ext uri="{9D8B030D-6E8A-4147-A177-3AD203B41FA5}">
                      <a16:colId xmlns:a16="http://schemas.microsoft.com/office/drawing/2014/main" val="2314717389"/>
                    </a:ext>
                  </a:extLst>
                </a:gridCol>
                <a:gridCol w="681366">
                  <a:extLst>
                    <a:ext uri="{9D8B030D-6E8A-4147-A177-3AD203B41FA5}">
                      <a16:colId xmlns:a16="http://schemas.microsoft.com/office/drawing/2014/main" val="264832043"/>
                    </a:ext>
                  </a:extLst>
                </a:gridCol>
                <a:gridCol w="733055">
                  <a:extLst>
                    <a:ext uri="{9D8B030D-6E8A-4147-A177-3AD203B41FA5}">
                      <a16:colId xmlns:a16="http://schemas.microsoft.com/office/drawing/2014/main" val="247517892"/>
                    </a:ext>
                  </a:extLst>
                </a:gridCol>
                <a:gridCol w="733055">
                  <a:extLst>
                    <a:ext uri="{9D8B030D-6E8A-4147-A177-3AD203B41FA5}">
                      <a16:colId xmlns:a16="http://schemas.microsoft.com/office/drawing/2014/main" val="50260594"/>
                    </a:ext>
                  </a:extLst>
                </a:gridCol>
              </a:tblGrid>
              <a:tr h="20899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Основные локализации ЗНО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Показатели заболеваемости  ЗНО на 100 тыс. нас.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763200"/>
                  </a:ext>
                </a:extLst>
              </a:tr>
              <a:tr h="208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271188"/>
                  </a:ext>
                </a:extLst>
              </a:tr>
              <a:tr h="417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 ЛОКАЛИЗАЦИИ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730677"/>
                  </a:ext>
                </a:extLst>
              </a:tr>
              <a:tr h="417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грубый показатель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345,77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366,75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376,07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397,69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420,73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439,92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434,93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437,27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462,29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468,09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998515"/>
                  </a:ext>
                </a:extLst>
              </a:tr>
              <a:tr h="569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стандартизованный показатель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264,22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261,62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264,10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275,80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288,78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295,82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287,42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283,43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292,45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293,98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976249"/>
                  </a:ext>
                </a:extLst>
              </a:tr>
              <a:tr h="208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Шейка матки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483527"/>
                  </a:ext>
                </a:extLst>
              </a:tr>
              <a:tr h="835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грубый показатель на 100 тыс. женского населения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16,59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31,79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24,58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426911"/>
                  </a:ext>
                </a:extLst>
              </a:tr>
              <a:tr h="417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стандартизованный показатель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16,26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17,73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56182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939294"/>
              </p:ext>
            </p:extLst>
          </p:nvPr>
        </p:nvGraphicFramePr>
        <p:xfrm>
          <a:off x="877465" y="4820844"/>
          <a:ext cx="9404725" cy="153775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5711">
                  <a:extLst>
                    <a:ext uri="{9D8B030D-6E8A-4147-A177-3AD203B41FA5}">
                      <a16:colId xmlns:a16="http://schemas.microsoft.com/office/drawing/2014/main" val="556743753"/>
                    </a:ext>
                  </a:extLst>
                </a:gridCol>
                <a:gridCol w="653106">
                  <a:extLst>
                    <a:ext uri="{9D8B030D-6E8A-4147-A177-3AD203B41FA5}">
                      <a16:colId xmlns:a16="http://schemas.microsoft.com/office/drawing/2014/main" val="250186500"/>
                    </a:ext>
                  </a:extLst>
                </a:gridCol>
                <a:gridCol w="654013">
                  <a:extLst>
                    <a:ext uri="{9D8B030D-6E8A-4147-A177-3AD203B41FA5}">
                      <a16:colId xmlns:a16="http://schemas.microsoft.com/office/drawing/2014/main" val="1203600051"/>
                    </a:ext>
                  </a:extLst>
                </a:gridCol>
                <a:gridCol w="654013">
                  <a:extLst>
                    <a:ext uri="{9D8B030D-6E8A-4147-A177-3AD203B41FA5}">
                      <a16:colId xmlns:a16="http://schemas.microsoft.com/office/drawing/2014/main" val="1046592083"/>
                    </a:ext>
                  </a:extLst>
                </a:gridCol>
                <a:gridCol w="673957">
                  <a:extLst>
                    <a:ext uri="{9D8B030D-6E8A-4147-A177-3AD203B41FA5}">
                      <a16:colId xmlns:a16="http://schemas.microsoft.com/office/drawing/2014/main" val="1821295591"/>
                    </a:ext>
                  </a:extLst>
                </a:gridCol>
                <a:gridCol w="745587">
                  <a:extLst>
                    <a:ext uri="{9D8B030D-6E8A-4147-A177-3AD203B41FA5}">
                      <a16:colId xmlns:a16="http://schemas.microsoft.com/office/drawing/2014/main" val="2698775040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153844459"/>
                    </a:ext>
                  </a:extLst>
                </a:gridCol>
                <a:gridCol w="738976">
                  <a:extLst>
                    <a:ext uri="{9D8B030D-6E8A-4147-A177-3AD203B41FA5}">
                      <a16:colId xmlns:a16="http://schemas.microsoft.com/office/drawing/2014/main" val="1538576659"/>
                    </a:ext>
                  </a:extLst>
                </a:gridCol>
                <a:gridCol w="760143">
                  <a:extLst>
                    <a:ext uri="{9D8B030D-6E8A-4147-A177-3AD203B41FA5}">
                      <a16:colId xmlns:a16="http://schemas.microsoft.com/office/drawing/2014/main" val="3227734138"/>
                    </a:ext>
                  </a:extLst>
                </a:gridCol>
                <a:gridCol w="540697">
                  <a:extLst>
                    <a:ext uri="{9D8B030D-6E8A-4147-A177-3AD203B41FA5}">
                      <a16:colId xmlns:a16="http://schemas.microsoft.com/office/drawing/2014/main" val="1763842381"/>
                    </a:ext>
                  </a:extLst>
                </a:gridCol>
                <a:gridCol w="661181">
                  <a:extLst>
                    <a:ext uri="{9D8B030D-6E8A-4147-A177-3AD203B41FA5}">
                      <a16:colId xmlns:a16="http://schemas.microsoft.com/office/drawing/2014/main" val="776972897"/>
                    </a:ext>
                  </a:extLst>
                </a:gridCol>
                <a:gridCol w="730227">
                  <a:extLst>
                    <a:ext uri="{9D8B030D-6E8A-4147-A177-3AD203B41FA5}">
                      <a16:colId xmlns:a16="http://schemas.microsoft.com/office/drawing/2014/main" val="3834940521"/>
                    </a:ext>
                  </a:extLst>
                </a:gridCol>
              </a:tblGrid>
              <a:tr h="228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Шейка матки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407396"/>
                  </a:ext>
                </a:extLst>
              </a:tr>
              <a:tr h="852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грубый показатель на 100 тыс. женского населения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19,56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20,57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21,87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988408"/>
                  </a:ext>
                </a:extLst>
              </a:tr>
              <a:tr h="456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стандартизованный показатель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066120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 rot="10800000" flipV="1">
            <a:off x="1575582" y="4133250"/>
            <a:ext cx="47126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заболеваемости ЗНО РФ</a:t>
            </a:r>
            <a:endParaRPr lang="ru-RU" alt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Лечение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0480" y="1905000"/>
            <a:ext cx="7664131" cy="400622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-</a:t>
            </a:r>
            <a:r>
              <a:rPr lang="ru-RU" sz="3200" dirty="0"/>
              <a:t>Хирургическое </a:t>
            </a:r>
            <a:endParaRPr lang="ru-RU" sz="3200" dirty="0" smtClean="0"/>
          </a:p>
          <a:p>
            <a:r>
              <a:rPr lang="ru-RU" sz="3200" dirty="0" smtClean="0"/>
              <a:t>-</a:t>
            </a:r>
            <a:r>
              <a:rPr lang="ru-RU" sz="3200" dirty="0"/>
              <a:t>Лучевая терапия </a:t>
            </a:r>
            <a:endParaRPr lang="ru-RU" sz="3200" dirty="0" smtClean="0"/>
          </a:p>
          <a:p>
            <a:r>
              <a:rPr lang="ru-RU" sz="3200" dirty="0" smtClean="0"/>
              <a:t>-</a:t>
            </a:r>
            <a:r>
              <a:rPr lang="ru-RU" sz="3200" dirty="0"/>
              <a:t>Химиотерапия</a:t>
            </a:r>
          </a:p>
        </p:txBody>
      </p:sp>
    </p:spTree>
    <p:extLst>
      <p:ext uri="{BB962C8B-B14F-4D97-AF65-F5344CB8AC3E}">
        <p14:creationId xmlns:p14="http://schemas.microsoft.com/office/powerpoint/2010/main" val="90890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647114"/>
          </a:xfrm>
        </p:spPr>
        <p:txBody>
          <a:bodyPr>
            <a:normAutofit fontScale="90000"/>
          </a:bodyPr>
          <a:lstStyle/>
          <a:p>
            <a:r>
              <a:rPr lang="ru-RU" dirty="0"/>
              <a:t>Хирургическое лечение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286" y="647114"/>
            <a:ext cx="11690252" cy="6210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Классификации </a:t>
            </a:r>
            <a:r>
              <a:rPr lang="ru-RU" dirty="0"/>
              <a:t>типов хирургических вмешательств при РШМ по M.S. </a:t>
            </a:r>
            <a:r>
              <a:rPr lang="ru-RU" dirty="0" err="1"/>
              <a:t>Piver</a:t>
            </a:r>
            <a:r>
              <a:rPr lang="ru-RU" dirty="0"/>
              <a:t>, F. </a:t>
            </a:r>
            <a:r>
              <a:rPr lang="ru-RU" dirty="0" err="1"/>
              <a:t>Rutledge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I тип        </a:t>
            </a:r>
            <a:r>
              <a:rPr lang="ru-RU" dirty="0" err="1" smtClean="0"/>
              <a:t>Экстрафасциальная</a:t>
            </a:r>
            <a:r>
              <a:rPr lang="ru-RU" dirty="0" smtClean="0"/>
              <a:t> </a:t>
            </a:r>
            <a:r>
              <a:rPr lang="ru-RU" dirty="0"/>
              <a:t>экстирпация матки</a:t>
            </a:r>
          </a:p>
          <a:p>
            <a:pPr marL="0" indent="0">
              <a:buNone/>
            </a:pPr>
            <a:r>
              <a:rPr lang="ru-RU" b="1" dirty="0" smtClean="0"/>
              <a:t>  II тип       </a:t>
            </a:r>
            <a:r>
              <a:rPr lang="ru-RU" dirty="0" smtClean="0"/>
              <a:t>Модифицированная </a:t>
            </a:r>
            <a:r>
              <a:rPr lang="ru-RU" dirty="0"/>
              <a:t>расширенная экстирпация </a:t>
            </a:r>
            <a:r>
              <a:rPr lang="ru-RU" dirty="0" smtClean="0"/>
              <a:t>матки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Подразумевает </a:t>
            </a:r>
            <a:r>
              <a:rPr lang="ru-RU" dirty="0"/>
              <a:t>удаление медиальной трети </a:t>
            </a:r>
            <a:r>
              <a:rPr lang="ru-RU" dirty="0" smtClean="0"/>
              <a:t> кардинальных</a:t>
            </a:r>
            <a:r>
              <a:rPr lang="ru-RU" dirty="0"/>
              <a:t>, пузырно-маточных и крестцово-маточных связок, </a:t>
            </a:r>
            <a:r>
              <a:rPr lang="ru-RU" dirty="0" smtClean="0"/>
              <a:t> верхней </a:t>
            </a:r>
            <a:r>
              <a:rPr lang="ru-RU" dirty="0"/>
              <a:t>трети влагалища и тазовую </a:t>
            </a:r>
            <a:r>
              <a:rPr lang="ru-RU" dirty="0" err="1"/>
              <a:t>лимфаденэктомию</a:t>
            </a:r>
            <a:r>
              <a:rPr lang="ru-RU" dirty="0"/>
              <a:t>. </a:t>
            </a:r>
            <a:r>
              <a:rPr lang="ru-RU" dirty="0" smtClean="0"/>
              <a:t> Мочеточники </a:t>
            </a:r>
            <a:r>
              <a:rPr lang="ru-RU" dirty="0"/>
              <a:t>туннелируют, но не мобилизуют по нижнелатеральной полуокружности. </a:t>
            </a:r>
            <a:r>
              <a:rPr lang="ru-RU" dirty="0" smtClean="0"/>
              <a:t> Маточные </a:t>
            </a:r>
            <a:r>
              <a:rPr lang="ru-RU" dirty="0"/>
              <a:t>сосуды пересекают на уровне </a:t>
            </a:r>
            <a:r>
              <a:rPr lang="ru-RU" dirty="0" smtClean="0"/>
              <a:t>мочеточника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b="1" dirty="0" smtClean="0"/>
              <a:t>III тип      </a:t>
            </a:r>
            <a:r>
              <a:rPr lang="ru-RU" dirty="0" smtClean="0"/>
              <a:t>Расширенная </a:t>
            </a:r>
            <a:r>
              <a:rPr lang="ru-RU" dirty="0"/>
              <a:t>экстирпация матки или по </a:t>
            </a:r>
            <a:r>
              <a:rPr lang="ru-RU" dirty="0" err="1"/>
              <a:t>Вертгейму</a:t>
            </a:r>
            <a:r>
              <a:rPr lang="ru-RU" dirty="0"/>
              <a:t>–</a:t>
            </a:r>
            <a:r>
              <a:rPr lang="ru-RU" dirty="0" err="1"/>
              <a:t>Мейгсу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Подразумевает </a:t>
            </a:r>
            <a:r>
              <a:rPr lang="ru-RU" dirty="0"/>
              <a:t>полное удаление кардинальных и крестцово-маточных связок от стенок таза, пузырно-маточной связки – от стенки мочевого пузыря, верхней трети влагалища и тазовую </a:t>
            </a:r>
            <a:r>
              <a:rPr lang="ru-RU" dirty="0" err="1"/>
              <a:t>лимфаденэктомию</a:t>
            </a:r>
            <a:r>
              <a:rPr lang="ru-RU" dirty="0"/>
              <a:t>. Мочеточники мобилизуют полностью до места впадения в мочевой пузырь. Маточные сосуды пересекают у места отхождения от внутренних подвздошных сосудов</a:t>
            </a:r>
          </a:p>
          <a:p>
            <a:pPr marL="0" indent="0">
              <a:buNone/>
            </a:pPr>
            <a:r>
              <a:rPr lang="ru-RU" b="1" dirty="0" smtClean="0"/>
              <a:t>  IV тип    </a:t>
            </a:r>
            <a:r>
              <a:rPr lang="ru-RU" dirty="0" smtClean="0"/>
              <a:t>Расширенная </a:t>
            </a:r>
            <a:r>
              <a:rPr lang="ru-RU" dirty="0"/>
              <a:t>экстирпация матки</a:t>
            </a:r>
          </a:p>
          <a:p>
            <a:pPr marL="0" indent="0">
              <a:buNone/>
            </a:pPr>
            <a:r>
              <a:rPr lang="ru-RU" dirty="0" smtClean="0"/>
              <a:t>                 Включает </a:t>
            </a:r>
            <a:r>
              <a:rPr lang="ru-RU" dirty="0"/>
              <a:t>пересечение верхней пузырной артерии, удаление </a:t>
            </a:r>
            <a:r>
              <a:rPr lang="ru-RU" dirty="0" err="1"/>
              <a:t>периуретеральной</a:t>
            </a:r>
            <a:r>
              <a:rPr lang="ru-RU" dirty="0"/>
              <a:t> клетчатки и до 3/4 влагалища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b="1" dirty="0" smtClean="0"/>
              <a:t>V тип     </a:t>
            </a:r>
            <a:r>
              <a:rPr lang="ru-RU" dirty="0" smtClean="0"/>
              <a:t>Комбинированная </a:t>
            </a:r>
            <a:r>
              <a:rPr lang="ru-RU" dirty="0"/>
              <a:t>расширенная экстирпация матки</a:t>
            </a:r>
          </a:p>
          <a:p>
            <a:pPr marL="0" indent="0">
              <a:buNone/>
            </a:pPr>
            <a:r>
              <a:rPr lang="ru-RU" dirty="0" smtClean="0"/>
              <a:t>                 Подразумевает </a:t>
            </a:r>
            <a:r>
              <a:rPr lang="ru-RU" dirty="0"/>
              <a:t>удаление дистальных отделов мочеточников и резекцию </a:t>
            </a:r>
            <a:r>
              <a:rPr lang="ru-RU" dirty="0" smtClean="0"/>
              <a:t>мочевого пузыря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45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3719" y="112543"/>
            <a:ext cx="10759024" cy="450166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Классификация </a:t>
            </a:r>
            <a:r>
              <a:rPr lang="en-US" sz="2400" b="1" dirty="0" err="1"/>
              <a:t>Querleu</a:t>
            </a:r>
            <a:r>
              <a:rPr lang="en-US" sz="2400" b="1" dirty="0"/>
              <a:t>–Morrow (2017) </a:t>
            </a:r>
            <a:endParaRPr lang="ru-RU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450" y="752623"/>
            <a:ext cx="7526214" cy="610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6410" y="0"/>
            <a:ext cx="7318202" cy="57287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Лучевая терапия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6429" y="881349"/>
            <a:ext cx="9918183" cy="5640637"/>
          </a:xfrm>
        </p:spPr>
        <p:txBody>
          <a:bodyPr/>
          <a:lstStyle/>
          <a:p>
            <a:r>
              <a:rPr lang="ru-RU" b="1" i="1" u="sng" dirty="0" smtClean="0"/>
              <a:t>Самостоятельный метод лучевой терапии- </a:t>
            </a:r>
            <a:r>
              <a:rPr lang="ru-RU" dirty="0" smtClean="0"/>
              <a:t>предусматривает полное разрушение опухолевых клеток.</a:t>
            </a:r>
          </a:p>
          <a:p>
            <a:r>
              <a:rPr lang="ru-RU" b="1" i="1" u="sng" dirty="0" smtClean="0"/>
              <a:t>Предоперационная лучевая терапия- </a:t>
            </a:r>
            <a:r>
              <a:rPr lang="ru-RU" dirty="0" smtClean="0"/>
              <a:t>направленная на полное повреждение злокачественных клеток, снижения репродуктивной и имплантационной способности поврежденных клеток, регрессии опухоли за пределами первичного очага, созданию более </a:t>
            </a:r>
            <a:r>
              <a:rPr lang="ru-RU" dirty="0" err="1" smtClean="0"/>
              <a:t>абластичных</a:t>
            </a:r>
            <a:r>
              <a:rPr lang="ru-RU" dirty="0" smtClean="0"/>
              <a:t> условий для выполнения операции. Предоперационная лучевая терапия показана при опухолях которые имеют высокий темп роста и потенциал к </a:t>
            </a:r>
            <a:r>
              <a:rPr lang="ru-RU" dirty="0" err="1" smtClean="0"/>
              <a:t>рецидивированию</a:t>
            </a:r>
            <a:r>
              <a:rPr lang="ru-RU" dirty="0" smtClean="0"/>
              <a:t> и </a:t>
            </a:r>
            <a:r>
              <a:rPr lang="ru-RU" dirty="0" err="1" smtClean="0"/>
              <a:t>лимфогенному</a:t>
            </a:r>
            <a:r>
              <a:rPr lang="ru-RU" dirty="0" smtClean="0"/>
              <a:t> метастазированию, а так же при распространенных опухолевых процессах.</a:t>
            </a:r>
          </a:p>
          <a:p>
            <a:r>
              <a:rPr lang="ru-RU" b="1" i="1" u="sng" dirty="0" smtClean="0"/>
              <a:t>Послеоперационная лучевая терапия-</a:t>
            </a:r>
            <a:r>
              <a:rPr lang="ru-RU" b="1" dirty="0" smtClean="0"/>
              <a:t> </a:t>
            </a:r>
            <a:r>
              <a:rPr lang="ru-RU" dirty="0" smtClean="0"/>
              <a:t>рассматривается как средство влияния на зоны возможного распространения опухоли недосягаемой хирургическим вмешательством. Послеоперационная ЛТ показана при неполном удалении или неуверенности в радикальности  удалении  опухоли или метастазов, при невозможности соблюдения правил </a:t>
            </a:r>
            <a:r>
              <a:rPr lang="ru-RU" dirty="0" err="1" smtClean="0"/>
              <a:t>абластики</a:t>
            </a:r>
            <a:r>
              <a:rPr lang="ru-RU" dirty="0" smtClean="0"/>
              <a:t> при оперативном вмешательстве.</a:t>
            </a:r>
          </a:p>
          <a:p>
            <a:r>
              <a:rPr lang="ru-RU" b="1" i="1" u="sng" dirty="0" smtClean="0"/>
              <a:t>Паллиативная лучевая терапия</a:t>
            </a:r>
            <a:r>
              <a:rPr lang="ru-RU" dirty="0" smtClean="0"/>
              <a:t> применяется с целью улучшения клинической ситуации у пациенток, которым в следствии распространения опухоли или при наличии противопоказаний невозможно провести радикальное лечение.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0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42372"/>
            <a:ext cx="8911687" cy="1024568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Оптимальные режимы системной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ХТ </a:t>
            </a:r>
            <a:r>
              <a:rPr lang="ru-RU" sz="3100" dirty="0"/>
              <a:t>1-й линии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2361" y="1355076"/>
            <a:ext cx="9962251" cy="550292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Паклитаксел</a:t>
            </a:r>
            <a:r>
              <a:rPr lang="ru-RU" dirty="0" smtClean="0"/>
              <a:t> </a:t>
            </a:r>
            <a:r>
              <a:rPr lang="ru-RU" dirty="0"/>
              <a:t>175 мг/м² в/в </a:t>
            </a:r>
            <a:r>
              <a:rPr lang="ru-RU" dirty="0" smtClean="0"/>
              <a:t> </a:t>
            </a:r>
            <a:r>
              <a:rPr lang="ru-RU" dirty="0"/>
              <a:t>1-й день + </a:t>
            </a:r>
            <a:r>
              <a:rPr lang="ru-RU" dirty="0" err="1" smtClean="0"/>
              <a:t>цисплатин</a:t>
            </a:r>
            <a:r>
              <a:rPr lang="ru-RU" dirty="0" smtClean="0"/>
              <a:t> </a:t>
            </a:r>
            <a:r>
              <a:rPr lang="ru-RU" dirty="0"/>
              <a:t>50 мг/м² в/в </a:t>
            </a:r>
            <a:r>
              <a:rPr lang="ru-RU" dirty="0" smtClean="0"/>
              <a:t> </a:t>
            </a:r>
            <a:r>
              <a:rPr lang="ru-RU" dirty="0"/>
              <a:t>1-й день + </a:t>
            </a:r>
            <a:r>
              <a:rPr lang="ru-RU" dirty="0" err="1" smtClean="0"/>
              <a:t>бевацизумаб</a:t>
            </a:r>
            <a:r>
              <a:rPr lang="ru-RU" dirty="0" smtClean="0"/>
              <a:t> </a:t>
            </a:r>
            <a:r>
              <a:rPr lang="ru-RU" dirty="0"/>
              <a:t>15 мг/кг в/в </a:t>
            </a:r>
            <a:r>
              <a:rPr lang="ru-RU" dirty="0" smtClean="0"/>
              <a:t> </a:t>
            </a:r>
            <a:r>
              <a:rPr lang="ru-RU" dirty="0"/>
              <a:t>в 1-й день каждые 3 </a:t>
            </a:r>
            <a:r>
              <a:rPr lang="ru-RU" dirty="0" err="1"/>
              <a:t>нед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 smtClean="0"/>
              <a:t>Паклитаксел</a:t>
            </a:r>
            <a:r>
              <a:rPr lang="ru-RU" dirty="0" smtClean="0"/>
              <a:t> </a:t>
            </a:r>
            <a:r>
              <a:rPr lang="ru-RU" dirty="0"/>
              <a:t>175 мг/м2 в/в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/>
              <a:t>1-й день + </a:t>
            </a:r>
            <a:r>
              <a:rPr lang="ru-RU" dirty="0" err="1" smtClean="0"/>
              <a:t>карбоплатин</a:t>
            </a:r>
            <a:r>
              <a:rPr lang="ru-RU" dirty="0" smtClean="0"/>
              <a:t> </a:t>
            </a:r>
            <a:r>
              <a:rPr lang="ru-RU" dirty="0"/>
              <a:t>AUC 5 в/в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/>
              <a:t>1-й день + </a:t>
            </a:r>
            <a:r>
              <a:rPr lang="ru-RU" dirty="0" err="1" smtClean="0"/>
              <a:t>бевацизумаб</a:t>
            </a:r>
            <a:r>
              <a:rPr lang="ru-RU" dirty="0" smtClean="0"/>
              <a:t> </a:t>
            </a:r>
            <a:r>
              <a:rPr lang="ru-RU" dirty="0"/>
              <a:t>15 мг/кг в/в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/>
              <a:t>1-й день каждые 3 </a:t>
            </a:r>
            <a:r>
              <a:rPr lang="ru-RU" dirty="0" err="1"/>
              <a:t>нед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 smtClean="0"/>
              <a:t>Паклитаксел</a:t>
            </a:r>
            <a:r>
              <a:rPr lang="ru-RU" dirty="0" smtClean="0"/>
              <a:t> </a:t>
            </a:r>
            <a:r>
              <a:rPr lang="ru-RU" dirty="0"/>
              <a:t>175 мг/м2 в/в </a:t>
            </a:r>
            <a:r>
              <a:rPr lang="ru-RU" dirty="0" smtClean="0"/>
              <a:t> </a:t>
            </a:r>
            <a:r>
              <a:rPr lang="ru-RU" dirty="0"/>
              <a:t>в 1-й день + </a:t>
            </a:r>
            <a:r>
              <a:rPr lang="ru-RU" dirty="0" err="1" smtClean="0"/>
              <a:t>топотекан</a:t>
            </a:r>
            <a:r>
              <a:rPr lang="ru-RU" dirty="0" smtClean="0"/>
              <a:t> </a:t>
            </a:r>
            <a:r>
              <a:rPr lang="ru-RU" dirty="0"/>
              <a:t>0,75 мг/м2 в/в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/>
              <a:t>1–3-й дни + </a:t>
            </a:r>
            <a:r>
              <a:rPr lang="ru-RU" dirty="0" err="1" smtClean="0"/>
              <a:t>бевацизумаб</a:t>
            </a:r>
            <a:r>
              <a:rPr lang="ru-RU" dirty="0" smtClean="0"/>
              <a:t> </a:t>
            </a:r>
            <a:r>
              <a:rPr lang="ru-RU" dirty="0"/>
              <a:t>15 мг/кг в/в </a:t>
            </a:r>
            <a:r>
              <a:rPr lang="ru-RU" dirty="0" smtClean="0"/>
              <a:t> </a:t>
            </a:r>
            <a:r>
              <a:rPr lang="ru-RU" dirty="0"/>
              <a:t>в 1-й день каждые 3 </a:t>
            </a:r>
            <a:r>
              <a:rPr lang="ru-RU" dirty="0" err="1"/>
              <a:t>нед</a:t>
            </a:r>
            <a:r>
              <a:rPr lang="ru-RU" dirty="0"/>
              <a:t>. </a:t>
            </a:r>
          </a:p>
          <a:p>
            <a:r>
              <a:rPr lang="ru-RU" dirty="0" err="1" smtClean="0"/>
              <a:t>Паклитаксел</a:t>
            </a:r>
            <a:r>
              <a:rPr lang="ru-RU" dirty="0" smtClean="0"/>
              <a:t> </a:t>
            </a:r>
            <a:r>
              <a:rPr lang="ru-RU" dirty="0"/>
              <a:t>175 мг/м2 в/в </a:t>
            </a:r>
            <a:r>
              <a:rPr lang="ru-RU" dirty="0" smtClean="0"/>
              <a:t> </a:t>
            </a:r>
            <a:r>
              <a:rPr lang="ru-RU" dirty="0"/>
              <a:t>в 1-й день + </a:t>
            </a:r>
            <a:r>
              <a:rPr lang="ru-RU" dirty="0" err="1" smtClean="0"/>
              <a:t>цисплатин</a:t>
            </a:r>
            <a:r>
              <a:rPr lang="ru-RU" dirty="0" smtClean="0"/>
              <a:t> </a:t>
            </a:r>
            <a:r>
              <a:rPr lang="ru-RU" dirty="0"/>
              <a:t>75 мг/м² в/в </a:t>
            </a:r>
            <a:r>
              <a:rPr lang="ru-RU" dirty="0" err="1"/>
              <a:t>в</a:t>
            </a:r>
            <a:r>
              <a:rPr lang="ru-RU" dirty="0"/>
              <a:t> 1-й день каждые 3 </a:t>
            </a:r>
            <a:r>
              <a:rPr lang="ru-RU" dirty="0" err="1"/>
              <a:t>нед</a:t>
            </a:r>
            <a:r>
              <a:rPr lang="ru-RU" dirty="0"/>
              <a:t> (при противопоказаниях к </a:t>
            </a:r>
            <a:r>
              <a:rPr lang="ru-RU" dirty="0" err="1" smtClean="0"/>
              <a:t>бевацизумабу</a:t>
            </a:r>
            <a:r>
              <a:rPr lang="ru-RU" dirty="0" smtClean="0"/>
              <a:t>). </a:t>
            </a:r>
          </a:p>
          <a:p>
            <a:r>
              <a:rPr lang="ru-RU" dirty="0" err="1" smtClean="0"/>
              <a:t>Паклитаксел</a:t>
            </a:r>
            <a:r>
              <a:rPr lang="ru-RU" dirty="0" smtClean="0"/>
              <a:t> </a:t>
            </a:r>
            <a:r>
              <a:rPr lang="ru-RU" dirty="0"/>
              <a:t>175 мг/м2 в/в </a:t>
            </a:r>
            <a:r>
              <a:rPr lang="ru-RU" dirty="0" smtClean="0"/>
              <a:t> </a:t>
            </a:r>
            <a:r>
              <a:rPr lang="ru-RU" dirty="0"/>
              <a:t>в 1-й день + </a:t>
            </a:r>
            <a:r>
              <a:rPr lang="ru-RU" dirty="0" err="1" smtClean="0"/>
              <a:t>карбоплатин</a:t>
            </a:r>
            <a:r>
              <a:rPr lang="ru-RU" dirty="0" smtClean="0"/>
              <a:t> </a:t>
            </a:r>
            <a:r>
              <a:rPr lang="ru-RU" dirty="0"/>
              <a:t>AUC 5 в/в </a:t>
            </a:r>
            <a:r>
              <a:rPr lang="ru-RU" dirty="0" smtClean="0"/>
              <a:t> </a:t>
            </a:r>
            <a:r>
              <a:rPr lang="ru-RU" dirty="0"/>
              <a:t>в 1-й день каждые 3 </a:t>
            </a:r>
            <a:r>
              <a:rPr lang="ru-RU" dirty="0" err="1"/>
              <a:t>нед</a:t>
            </a:r>
            <a:r>
              <a:rPr lang="ru-RU" dirty="0"/>
              <a:t> (при противопоказаниях к </a:t>
            </a:r>
            <a:r>
              <a:rPr lang="ru-RU" dirty="0" err="1" smtClean="0"/>
              <a:t>бевацизумабу</a:t>
            </a:r>
            <a:r>
              <a:rPr lang="ru-RU" dirty="0" smtClean="0"/>
              <a:t>) .</a:t>
            </a:r>
            <a:endParaRPr lang="ru-RU" dirty="0"/>
          </a:p>
          <a:p>
            <a:r>
              <a:rPr lang="ru-RU" dirty="0" err="1" smtClean="0"/>
              <a:t>Паклитаксел</a:t>
            </a:r>
            <a:r>
              <a:rPr lang="ru-RU" dirty="0" smtClean="0"/>
              <a:t> </a:t>
            </a:r>
            <a:r>
              <a:rPr lang="ru-RU" dirty="0"/>
              <a:t>175 мг/м2 в/в </a:t>
            </a:r>
            <a:r>
              <a:rPr lang="ru-RU" dirty="0" smtClean="0"/>
              <a:t> </a:t>
            </a:r>
            <a:r>
              <a:rPr lang="ru-RU" dirty="0"/>
              <a:t>в 1-й день + </a:t>
            </a:r>
            <a:r>
              <a:rPr lang="ru-RU" dirty="0" err="1" smtClean="0"/>
              <a:t>топотекан</a:t>
            </a:r>
            <a:r>
              <a:rPr lang="ru-RU" dirty="0" smtClean="0"/>
              <a:t> </a:t>
            </a:r>
            <a:r>
              <a:rPr lang="ru-RU" dirty="0"/>
              <a:t>0,75 мг/м2 в/в </a:t>
            </a:r>
            <a:r>
              <a:rPr lang="ru-RU" dirty="0" smtClean="0"/>
              <a:t> </a:t>
            </a:r>
            <a:r>
              <a:rPr lang="ru-RU" dirty="0"/>
              <a:t>каждые 3 </a:t>
            </a:r>
            <a:r>
              <a:rPr lang="ru-RU" dirty="0" err="1"/>
              <a:t>нед</a:t>
            </a:r>
            <a:r>
              <a:rPr lang="ru-RU" dirty="0"/>
              <a:t> (при противопоказаниях к </a:t>
            </a:r>
            <a:r>
              <a:rPr lang="ru-RU" dirty="0" err="1" smtClean="0"/>
              <a:t>бевацизумабу</a:t>
            </a:r>
            <a:r>
              <a:rPr lang="ru-RU" dirty="0" smtClean="0"/>
              <a:t>) </a:t>
            </a:r>
            <a:endParaRPr lang="ru-RU" dirty="0"/>
          </a:p>
          <a:p>
            <a:r>
              <a:rPr lang="ru-RU" dirty="0" err="1" smtClean="0"/>
              <a:t>Цисплатин</a:t>
            </a:r>
            <a:r>
              <a:rPr lang="ru-RU" dirty="0" smtClean="0"/>
              <a:t> </a:t>
            </a:r>
            <a:r>
              <a:rPr lang="ru-RU" dirty="0"/>
              <a:t>50 мг/м2 в/в 1-й день каждые 3 </a:t>
            </a:r>
            <a:r>
              <a:rPr lang="ru-RU" dirty="0" err="1" smtClean="0"/>
              <a:t>нед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 smtClean="0"/>
              <a:t>Карбоплатин</a:t>
            </a:r>
            <a:r>
              <a:rPr lang="ru-RU" dirty="0" smtClean="0"/>
              <a:t> </a:t>
            </a:r>
            <a:r>
              <a:rPr lang="ru-RU" dirty="0"/>
              <a:t>AUC 5 в/в </a:t>
            </a:r>
            <a:r>
              <a:rPr lang="ru-RU" dirty="0" err="1"/>
              <a:t>капельно</a:t>
            </a:r>
            <a:r>
              <a:rPr lang="ru-RU" dirty="0"/>
              <a:t> в 1-й день каждые 3 </a:t>
            </a:r>
            <a:r>
              <a:rPr lang="ru-RU" dirty="0" err="1" smtClean="0"/>
              <a:t>нед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Пациенткам с РШМ при прогрессировании заболевания через 6 месяцев и более после последнего курса ХТ 1-й линии, рекомендуется возврат к платиносодержащим комбинированным схемам ХТ 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При прогрессировании заболевания у пациенток с РШМ на фоне проведения 1-й линии ХТ или менее, чем через 6 месяцев после последнего курса </a:t>
            </a:r>
            <a:r>
              <a:rPr lang="ru-RU" dirty="0" err="1"/>
              <a:t>платиносдержащей</a:t>
            </a:r>
            <a:r>
              <a:rPr lang="ru-RU" dirty="0"/>
              <a:t> ХТ рекомендовано проведение 2-й линии ХТ (проводят до прогрессирования или до возникновения непереносимой токсичности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11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8251"/>
          </a:xfrm>
        </p:spPr>
        <p:txBody>
          <a:bodyPr>
            <a:normAutofit/>
          </a:bodyPr>
          <a:lstStyle/>
          <a:p>
            <a:r>
              <a:rPr lang="ru-RU" sz="3200" dirty="0"/>
              <a:t>Режимы системной ХТ 2-й линии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4395" y="1674564"/>
            <a:ext cx="9940217" cy="480335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Гемцитабин</a:t>
            </a:r>
            <a:r>
              <a:rPr lang="ru-RU" dirty="0" smtClean="0"/>
              <a:t> </a:t>
            </a:r>
            <a:r>
              <a:rPr lang="ru-RU" dirty="0"/>
              <a:t>800 мг/м2 в/в 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/>
              <a:t>1, 8, 15-й дни каждые 4 </a:t>
            </a:r>
            <a:r>
              <a:rPr lang="ru-RU" dirty="0" err="1" smtClean="0"/>
              <a:t>нед</a:t>
            </a:r>
            <a:endParaRPr lang="ru-RU" dirty="0" smtClean="0"/>
          </a:p>
          <a:p>
            <a:r>
              <a:rPr lang="ru-RU" dirty="0" err="1" smtClean="0"/>
              <a:t>Иринотекан</a:t>
            </a:r>
            <a:r>
              <a:rPr lang="ru-RU" dirty="0" smtClean="0"/>
              <a:t> </a:t>
            </a:r>
            <a:r>
              <a:rPr lang="ru-RU" dirty="0"/>
              <a:t>125 мг/м2 в/в 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/>
              <a:t>1, 8, 15-й дни каждые 4 </a:t>
            </a:r>
            <a:r>
              <a:rPr lang="ru-RU" dirty="0" err="1" smtClean="0"/>
              <a:t>нед</a:t>
            </a:r>
            <a:r>
              <a:rPr lang="ru-RU" dirty="0" smtClean="0"/>
              <a:t> </a:t>
            </a:r>
            <a:r>
              <a:rPr lang="ru-RU" dirty="0"/>
              <a:t>с </a:t>
            </a:r>
            <a:r>
              <a:rPr lang="ru-RU" dirty="0" err="1"/>
              <a:t>интеравлом</a:t>
            </a:r>
            <a:r>
              <a:rPr lang="ru-RU" dirty="0"/>
              <a:t> 2 </a:t>
            </a:r>
            <a:r>
              <a:rPr lang="ru-RU" dirty="0" err="1" smtClean="0"/>
              <a:t>нед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Доцетаксел</a:t>
            </a:r>
            <a:r>
              <a:rPr lang="ru-RU" dirty="0" smtClean="0"/>
              <a:t> </a:t>
            </a:r>
            <a:r>
              <a:rPr lang="ru-RU" dirty="0"/>
              <a:t>75 мг/м2 в/в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/>
              <a:t>1-й день каждые 3 </a:t>
            </a:r>
            <a:r>
              <a:rPr lang="ru-RU" dirty="0" err="1" smtClean="0"/>
              <a:t>нед</a:t>
            </a:r>
            <a:endParaRPr lang="ru-RU" dirty="0" smtClean="0"/>
          </a:p>
          <a:p>
            <a:r>
              <a:rPr lang="ru-RU" dirty="0" err="1" smtClean="0"/>
              <a:t>Паклитаксел</a:t>
            </a:r>
            <a:r>
              <a:rPr lang="ru-RU" dirty="0" smtClean="0"/>
              <a:t> </a:t>
            </a:r>
            <a:r>
              <a:rPr lang="ru-RU" dirty="0"/>
              <a:t>175 мг/м2 в/в </a:t>
            </a:r>
            <a:r>
              <a:rPr lang="ru-RU" dirty="0" smtClean="0"/>
              <a:t>каждые </a:t>
            </a:r>
            <a:r>
              <a:rPr lang="ru-RU" dirty="0"/>
              <a:t>3 </a:t>
            </a:r>
            <a:r>
              <a:rPr lang="ru-RU" dirty="0" err="1" smtClean="0"/>
              <a:t>нед</a:t>
            </a:r>
            <a:endParaRPr lang="ru-RU" dirty="0" smtClean="0"/>
          </a:p>
          <a:p>
            <a:r>
              <a:rPr lang="ru-RU" dirty="0" err="1" smtClean="0"/>
              <a:t>Капецитабин</a:t>
            </a:r>
            <a:r>
              <a:rPr lang="ru-RU" dirty="0" smtClean="0"/>
              <a:t> </a:t>
            </a:r>
            <a:r>
              <a:rPr lang="ru-RU" dirty="0"/>
              <a:t>2000 или 2500 мг/м2 внутрь в 1–14-й дни каждые 3 </a:t>
            </a:r>
            <a:r>
              <a:rPr lang="ru-RU" dirty="0" err="1" smtClean="0"/>
              <a:t>нед</a:t>
            </a:r>
            <a:endParaRPr lang="ru-RU" dirty="0" smtClean="0"/>
          </a:p>
          <a:p>
            <a:r>
              <a:rPr lang="ru-RU" dirty="0" err="1" smtClean="0"/>
              <a:t>Бевацизумаб</a:t>
            </a:r>
            <a:r>
              <a:rPr lang="ru-RU" dirty="0" smtClean="0"/>
              <a:t> </a:t>
            </a:r>
            <a:r>
              <a:rPr lang="ru-RU" dirty="0"/>
              <a:t>7,5–15 мг/кг в/в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/>
              <a:t>1-й день каждые 3 </a:t>
            </a:r>
            <a:r>
              <a:rPr lang="ru-RU" dirty="0" err="1" smtClean="0"/>
              <a:t>нед</a:t>
            </a:r>
            <a:endParaRPr lang="ru-RU" dirty="0" smtClean="0"/>
          </a:p>
          <a:p>
            <a:r>
              <a:rPr lang="ru-RU" dirty="0" err="1" smtClean="0"/>
              <a:t>Топотекан</a:t>
            </a:r>
            <a:r>
              <a:rPr lang="ru-RU" dirty="0" smtClean="0"/>
              <a:t> </a:t>
            </a:r>
            <a:r>
              <a:rPr lang="ru-RU" dirty="0"/>
              <a:t>1,0–1,5 мг/м2 в/в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/>
              <a:t>1–5-й дни каждые 3–4 </a:t>
            </a:r>
            <a:r>
              <a:rPr lang="ru-RU" dirty="0" err="1" smtClean="0"/>
              <a:t>нед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Ифосфамид</a:t>
            </a:r>
            <a:r>
              <a:rPr lang="ru-RU" dirty="0" smtClean="0"/>
              <a:t> </a:t>
            </a:r>
            <a:r>
              <a:rPr lang="ru-RU" dirty="0"/>
              <a:t>12000-1500мг/м2 в/в </a:t>
            </a:r>
            <a:r>
              <a:rPr lang="ru-RU" dirty="0" smtClean="0"/>
              <a:t> </a:t>
            </a:r>
            <a:r>
              <a:rPr lang="ru-RU" dirty="0"/>
              <a:t>в 1–5-й дни (+</a:t>
            </a:r>
            <a:r>
              <a:rPr lang="ru-RU" dirty="0" err="1" smtClean="0"/>
              <a:t>месна</a:t>
            </a:r>
            <a:r>
              <a:rPr lang="ru-RU" dirty="0" smtClean="0"/>
              <a:t> </a:t>
            </a:r>
            <a:r>
              <a:rPr lang="ru-RU" dirty="0"/>
              <a:t>общая доза составляет 60% от дозы </a:t>
            </a:r>
            <a:r>
              <a:rPr lang="ru-RU" dirty="0" err="1" smtClean="0"/>
              <a:t>ифосфамида</a:t>
            </a:r>
            <a:r>
              <a:rPr lang="ru-RU" dirty="0" smtClean="0"/>
              <a:t>, </a:t>
            </a:r>
            <a:r>
              <a:rPr lang="ru-RU" dirty="0"/>
              <a:t>разовая 20%, (1,2-2,4 мг/м2, суммарная курсовая доза не более 10-12 г/м2) в/в </a:t>
            </a:r>
            <a:r>
              <a:rPr lang="ru-RU" dirty="0" err="1"/>
              <a:t>струйно</a:t>
            </a:r>
            <a:r>
              <a:rPr lang="ru-RU" dirty="0"/>
              <a:t> в 1–5-й дни одновременно с </a:t>
            </a:r>
            <a:r>
              <a:rPr lang="ru-RU" dirty="0" err="1"/>
              <a:t>ифосфамидом</a:t>
            </a:r>
            <a:r>
              <a:rPr lang="ru-RU" dirty="0"/>
              <a:t> и далее через 4 и через 8 часов) каждые 3 </a:t>
            </a:r>
            <a:r>
              <a:rPr lang="ru-RU" dirty="0" err="1" smtClean="0"/>
              <a:t>нед</a:t>
            </a:r>
            <a:endParaRPr lang="ru-RU" dirty="0" smtClean="0"/>
          </a:p>
          <a:p>
            <a:r>
              <a:rPr lang="ru-RU" dirty="0" err="1" smtClean="0"/>
              <a:t>Митомицин</a:t>
            </a:r>
            <a:r>
              <a:rPr lang="ru-RU" dirty="0" smtClean="0"/>
              <a:t> </a:t>
            </a:r>
            <a:r>
              <a:rPr lang="ru-RU" dirty="0"/>
              <a:t>7,5 мг/м2 в/в </a:t>
            </a:r>
            <a:r>
              <a:rPr lang="ru-RU" dirty="0" err="1"/>
              <a:t>струйно</a:t>
            </a:r>
            <a:r>
              <a:rPr lang="ru-RU" dirty="0"/>
              <a:t> в 1-й день каждые 6 </a:t>
            </a:r>
            <a:r>
              <a:rPr lang="ru-RU" dirty="0" err="1" smtClean="0"/>
              <a:t>нед</a:t>
            </a:r>
            <a:endParaRPr lang="ru-RU" dirty="0" smtClean="0"/>
          </a:p>
          <a:p>
            <a:r>
              <a:rPr lang="ru-RU" dirty="0" err="1" smtClean="0"/>
              <a:t>Kарбоплатин</a:t>
            </a:r>
            <a:r>
              <a:rPr lang="ru-RU" dirty="0" smtClean="0"/>
              <a:t> </a:t>
            </a:r>
            <a:r>
              <a:rPr lang="ru-RU" dirty="0"/>
              <a:t>AUC 5 в/в 1 ч в 1-й день каждые 3 </a:t>
            </a:r>
            <a:r>
              <a:rPr lang="ru-RU" dirty="0" err="1" smtClean="0"/>
              <a:t>нед</a:t>
            </a:r>
            <a:endParaRPr lang="ru-RU" dirty="0" smtClean="0"/>
          </a:p>
          <a:p>
            <a:r>
              <a:rPr lang="ru-RU" dirty="0" err="1" smtClean="0"/>
              <a:t>Цисплатин</a:t>
            </a:r>
            <a:r>
              <a:rPr lang="ru-RU" dirty="0" smtClean="0"/>
              <a:t> </a:t>
            </a:r>
            <a:r>
              <a:rPr lang="ru-RU" dirty="0"/>
              <a:t>50 мг/м2 в/в 2 ч в 1-й день каждые 3 </a:t>
            </a:r>
            <a:r>
              <a:rPr lang="ru-RU" dirty="0" err="1"/>
              <a:t>нед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Винорелбин</a:t>
            </a:r>
            <a:r>
              <a:rPr lang="ru-RU" dirty="0" smtClean="0"/>
              <a:t> </a:t>
            </a:r>
            <a:r>
              <a:rPr lang="ru-RU" dirty="0"/>
              <a:t>30 мг/м2 в/в 6–10 мин в 1-й и 8-й дни каждые 3 </a:t>
            </a:r>
            <a:r>
              <a:rPr lang="ru-RU" dirty="0" err="1" smtClean="0"/>
              <a:t>нед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1184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1740" y="293604"/>
            <a:ext cx="8911687" cy="1280890"/>
          </a:xfrm>
        </p:spPr>
        <p:txBody>
          <a:bodyPr/>
          <a:lstStyle/>
          <a:p>
            <a:r>
              <a:rPr lang="ru-RU" dirty="0" err="1"/>
              <a:t>Таргетная</a:t>
            </a:r>
            <a:r>
              <a:rPr lang="ru-RU" dirty="0"/>
              <a:t> терапия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4395" y="1333041"/>
            <a:ext cx="9940217" cy="4578181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Пациенткам с РШМ при проведении паллиативной комбинированной платиносодержащей ХТ рекомендовано включение в схему лечения </a:t>
            </a:r>
            <a:r>
              <a:rPr lang="ru-RU" b="1" dirty="0" err="1" smtClean="0"/>
              <a:t>бевацизумаба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(15мг/кг в 1-й день цикла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3600" dirty="0" smtClean="0"/>
              <a:t>        Иммунотерапия</a:t>
            </a:r>
            <a:endParaRPr lang="ru-RU" sz="3600" dirty="0"/>
          </a:p>
          <a:p>
            <a:r>
              <a:rPr lang="ru-RU" dirty="0" smtClean="0"/>
              <a:t> </a:t>
            </a:r>
            <a:r>
              <a:rPr lang="ru-RU" dirty="0"/>
              <a:t>При прогрессировании заболевания на фоне или после проведения ХТ для лечения пациенток с рецидивирующим или метастатическим РШМ с экспрессией PD-L1 </a:t>
            </a:r>
            <a:r>
              <a:rPr lang="ru-RU" dirty="0" smtClean="0"/>
              <a:t>, рекомендуется </a:t>
            </a:r>
            <a:r>
              <a:rPr lang="ru-RU" b="1" dirty="0" err="1" smtClean="0"/>
              <a:t>пембролизумаб</a:t>
            </a:r>
            <a:r>
              <a:rPr lang="ru-RU" dirty="0" smtClean="0"/>
              <a:t> </a:t>
            </a:r>
            <a:r>
              <a:rPr lang="ru-RU" dirty="0"/>
              <a:t>(200 мг в/в каждые 3 недели)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070" y="4598923"/>
            <a:ext cx="4303005" cy="215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3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7615" y="231354"/>
            <a:ext cx="9796998" cy="1189483"/>
          </a:xfrm>
        </p:spPr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Варианты лечения в зависимости от стадии процесса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2708" y="1716258"/>
            <a:ext cx="11211950" cy="4684542"/>
          </a:xfrm>
        </p:spPr>
        <p:txBody>
          <a:bodyPr/>
          <a:lstStyle/>
          <a:p>
            <a:r>
              <a:rPr lang="ru-RU" dirty="0" smtClean="0"/>
              <a:t>РШМ 0 </a:t>
            </a:r>
            <a:r>
              <a:rPr lang="ru-RU" dirty="0" err="1" smtClean="0"/>
              <a:t>ст</a:t>
            </a:r>
            <a:r>
              <a:rPr lang="ru-RU" dirty="0" smtClean="0"/>
              <a:t> – выполняют </a:t>
            </a:r>
            <a:r>
              <a:rPr lang="ru-RU" dirty="0" err="1" smtClean="0"/>
              <a:t>конизацию</a:t>
            </a:r>
            <a:r>
              <a:rPr lang="ru-RU" dirty="0" smtClean="0"/>
              <a:t> шейки матки ( </a:t>
            </a:r>
            <a:r>
              <a:rPr lang="ru-RU" dirty="0" err="1" smtClean="0"/>
              <a:t>электроконизация</a:t>
            </a:r>
            <a:r>
              <a:rPr lang="ru-RU" dirty="0" smtClean="0"/>
              <a:t>, лазерная, ножевая )</a:t>
            </a:r>
          </a:p>
          <a:p>
            <a:pPr marL="0" indent="0">
              <a:buNone/>
            </a:pPr>
            <a:r>
              <a:rPr lang="ru-RU" dirty="0" smtClean="0"/>
              <a:t>      У больных  </a:t>
            </a:r>
            <a:r>
              <a:rPr lang="ru-RU" dirty="0" err="1" smtClean="0"/>
              <a:t>пострепродуктивного</a:t>
            </a:r>
            <a:r>
              <a:rPr lang="ru-RU" dirty="0" smtClean="0"/>
              <a:t> возраста целесообразно производить экстирпацию                          матки с придатками.</a:t>
            </a:r>
          </a:p>
          <a:p>
            <a:r>
              <a:rPr lang="ru-RU" dirty="0" smtClean="0"/>
              <a:t>РШМ </a:t>
            </a:r>
            <a:r>
              <a:rPr lang="en-US" dirty="0" smtClean="0"/>
              <a:t>I</a:t>
            </a:r>
            <a:r>
              <a:rPr lang="ru-RU" dirty="0" smtClean="0"/>
              <a:t>А </a:t>
            </a:r>
            <a:r>
              <a:rPr lang="ru-RU" dirty="0" err="1" smtClean="0"/>
              <a:t>ст</a:t>
            </a:r>
            <a:r>
              <a:rPr lang="ru-RU" dirty="0" smtClean="0"/>
              <a:t>- больным репродуктивного возраста выполняют экстирпацию матки, желающим сохранить детородную функцию- высокую </a:t>
            </a:r>
            <a:r>
              <a:rPr lang="ru-RU" dirty="0" err="1" smtClean="0"/>
              <a:t>конизацию</a:t>
            </a:r>
            <a:r>
              <a:rPr lang="ru-RU" dirty="0" smtClean="0"/>
              <a:t>, </a:t>
            </a:r>
            <a:r>
              <a:rPr lang="ru-RU" dirty="0" err="1" smtClean="0"/>
              <a:t>трахилэктомию</a:t>
            </a:r>
            <a:r>
              <a:rPr lang="ru-RU" dirty="0" smtClean="0"/>
              <a:t>; в постменопаузальном периоде производят экстирпацию матки + внутриполостная лучевая терапия</a:t>
            </a:r>
          </a:p>
          <a:p>
            <a:r>
              <a:rPr lang="ru-RU" dirty="0" smtClean="0"/>
              <a:t>РШМ </a:t>
            </a:r>
            <a:r>
              <a:rPr lang="en-US" dirty="0" smtClean="0"/>
              <a:t>I</a:t>
            </a:r>
            <a:r>
              <a:rPr lang="ru-RU" dirty="0"/>
              <a:t>В</a:t>
            </a:r>
            <a:r>
              <a:rPr lang="ru-RU" dirty="0" smtClean="0"/>
              <a:t>- </a:t>
            </a:r>
            <a:r>
              <a:rPr lang="en-US" dirty="0" smtClean="0"/>
              <a:t>II</a:t>
            </a:r>
            <a:r>
              <a:rPr lang="ru-RU" dirty="0" smtClean="0"/>
              <a:t>А </a:t>
            </a:r>
            <a:r>
              <a:rPr lang="ru-RU" dirty="0" err="1" smtClean="0"/>
              <a:t>ст</a:t>
            </a:r>
            <a:r>
              <a:rPr lang="ru-RU" dirty="0" smtClean="0"/>
              <a:t>- комбинированное лечение ( экстирпация матки с придатками, женщинам репродуктивного периода с транспозицией яичников, </a:t>
            </a:r>
            <a:r>
              <a:rPr lang="ru-RU" dirty="0" err="1" smtClean="0"/>
              <a:t>лимфоаденэктомия</a:t>
            </a:r>
            <a:r>
              <a:rPr lang="ru-RU" dirty="0" smtClean="0"/>
              <a:t>+ сочетанная лучевая терапия )</a:t>
            </a:r>
          </a:p>
          <a:p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РШМ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II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В-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IV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А </a:t>
            </a:r>
            <a:r>
              <a:rPr lang="ru-RU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ст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 сочетанная лучевая терапия с последующей химиотерапией</a:t>
            </a:r>
          </a:p>
          <a:p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РШМ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IV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 </a:t>
            </a:r>
            <a:r>
              <a:rPr lang="ru-RU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ст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 паллиативные методы лечения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85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562" y="44123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Рекомендуется следующий алгоритм наблюдения за пациентками: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1520328"/>
            <a:ext cx="10773092" cy="4946572"/>
          </a:xfrm>
        </p:spPr>
        <p:txBody>
          <a:bodyPr>
            <a:normAutofit/>
          </a:bodyPr>
          <a:lstStyle/>
          <a:p>
            <a:r>
              <a:rPr lang="ru-RU" dirty="0" smtClean="0"/>
              <a:t>• </a:t>
            </a:r>
            <a:r>
              <a:rPr lang="ru-RU" dirty="0" err="1"/>
              <a:t>физикальное</a:t>
            </a:r>
            <a:r>
              <a:rPr lang="ru-RU" dirty="0"/>
              <a:t> обследование, в том числе гинекологический осмотр, каждые 3 </a:t>
            </a:r>
            <a:r>
              <a:rPr lang="ru-RU" dirty="0" err="1"/>
              <a:t>мес</a:t>
            </a:r>
            <a:r>
              <a:rPr lang="ru-RU" dirty="0"/>
              <a:t> в течение </a:t>
            </a:r>
            <a:r>
              <a:rPr lang="ru-RU" dirty="0" smtClean="0"/>
              <a:t>первого года, </a:t>
            </a:r>
            <a:r>
              <a:rPr lang="ru-RU" dirty="0"/>
              <a:t>каждые 6 месяцев в течение </a:t>
            </a:r>
            <a:r>
              <a:rPr lang="ru-RU" dirty="0" smtClean="0"/>
              <a:t>2-го, </a:t>
            </a:r>
            <a:r>
              <a:rPr lang="ru-RU" dirty="0"/>
              <a:t>затем – ежегодно;</a:t>
            </a:r>
          </a:p>
          <a:p>
            <a:r>
              <a:rPr lang="ru-RU" dirty="0"/>
              <a:t>• цитологическое исследование мазков со слизистой оболочки культи влагалища каждые 3 месяца в течение </a:t>
            </a:r>
            <a:r>
              <a:rPr lang="ru-RU" dirty="0" smtClean="0"/>
              <a:t>первого года, </a:t>
            </a:r>
            <a:r>
              <a:rPr lang="ru-RU" dirty="0"/>
              <a:t>каждые 6 месяцев в течение </a:t>
            </a:r>
            <a:r>
              <a:rPr lang="ru-RU" dirty="0" smtClean="0"/>
              <a:t>2-го, </a:t>
            </a:r>
            <a:r>
              <a:rPr lang="ru-RU" dirty="0"/>
              <a:t>затем – ежегодно. В случае подозрения на рецидив рекомендована биопсия с гистологическим исследованием;</a:t>
            </a:r>
          </a:p>
          <a:p>
            <a:r>
              <a:rPr lang="ru-RU" dirty="0"/>
              <a:t>• УЗИ органов брюшной полости, малого таза и забрюшинного пространства и определение уровня SCC при плоскоклеточном раке каждые 3 месяца в течение </a:t>
            </a:r>
            <a:r>
              <a:rPr lang="ru-RU" dirty="0" smtClean="0"/>
              <a:t>первого года, </a:t>
            </a:r>
            <a:r>
              <a:rPr lang="ru-RU" dirty="0"/>
              <a:t>каждые 6 месяцев в течение </a:t>
            </a:r>
            <a:r>
              <a:rPr lang="ru-RU" dirty="0" smtClean="0"/>
              <a:t>2-го , </a:t>
            </a:r>
            <a:r>
              <a:rPr lang="ru-RU" dirty="0"/>
              <a:t>затем – ежегодно;</a:t>
            </a:r>
          </a:p>
          <a:p>
            <a:r>
              <a:rPr lang="ru-RU" dirty="0"/>
              <a:t>• рентгенография органов грудной клетки ежегодно;</a:t>
            </a:r>
          </a:p>
          <a:p>
            <a:r>
              <a:rPr lang="ru-RU" dirty="0"/>
              <a:t>• КТ/МРТ по показаниям.</a:t>
            </a:r>
          </a:p>
        </p:txBody>
      </p:sp>
    </p:spTree>
    <p:extLst>
      <p:ext uri="{BB962C8B-B14F-4D97-AF65-F5344CB8AC3E}">
        <p14:creationId xmlns:p14="http://schemas.microsoft.com/office/powerpoint/2010/main" val="35180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2400" dirty="0">
                <a:solidFill>
                  <a:srgbClr val="3C3B3C"/>
                </a:solidFill>
                <a:ea typeface="+mn-ea"/>
                <a:cs typeface="+mn-cs"/>
              </a:rPr>
              <a:t>Рак шейки матки и беременность</a:t>
            </a:r>
            <a:br>
              <a:rPr lang="ru-RU" sz="2400" dirty="0">
                <a:solidFill>
                  <a:srgbClr val="3C3B3C"/>
                </a:solidFill>
                <a:ea typeface="+mn-ea"/>
                <a:cs typeface="+mn-cs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446" y="1491175"/>
            <a:ext cx="9957166" cy="442004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rgbClr val="3C3B3C"/>
                </a:solidFill>
              </a:rPr>
              <a:t>Беременность </a:t>
            </a:r>
            <a:r>
              <a:rPr lang="ru-RU" dirty="0">
                <a:solidFill>
                  <a:srgbClr val="3C3B3C"/>
                </a:solidFill>
              </a:rPr>
              <a:t>может наступить на фоне рака и наоборот. Чаще рак встречается у беременных после 35 лет (не исключена возможность его развития и в более молодом возрасте). Благодаря взятию на учет всех беременных в ранние сроки беременности (в женской консультации у всех женщин шейку матки осматривают с помощью зеркал), рак шейки матки у беременных выявляется в ранних стадиях его развития</a:t>
            </a:r>
            <a:r>
              <a:rPr lang="ru-RU" dirty="0" smtClean="0">
                <a:solidFill>
                  <a:srgbClr val="3C3B3C"/>
                </a:solidFill>
              </a:rPr>
              <a:t>.</a:t>
            </a:r>
          </a:p>
          <a:p>
            <a:pPr lvl="0" algn="just">
              <a:buClr>
                <a:srgbClr val="A53010"/>
              </a:buClr>
            </a:pPr>
            <a:r>
              <a:rPr lang="ru-RU" sz="1700" dirty="0">
                <a:solidFill>
                  <a:srgbClr val="3C3B3C"/>
                </a:solidFill>
              </a:rPr>
              <a:t>Беременность не всегда ускоряет развитие ракового процесса шейки матки, но затрудняет его лечение. Рак шейки матки в сочетании с беременностью встречается сравнительно редко (0,01-0,1%).</a:t>
            </a:r>
          </a:p>
          <a:p>
            <a:pPr algn="just"/>
            <a:r>
              <a:rPr lang="ru-RU" dirty="0" smtClean="0">
                <a:solidFill>
                  <a:srgbClr val="3C3B3C"/>
                </a:solidFill>
              </a:rPr>
              <a:t>При </a:t>
            </a:r>
            <a:r>
              <a:rPr lang="ru-RU" dirty="0">
                <a:solidFill>
                  <a:srgbClr val="3C3B3C"/>
                </a:solidFill>
              </a:rPr>
              <a:t>операбельном раке шейки матки в ранние сроки беременности (до 12 недель), как правило, проводят расширенную экстирпацию матки </a:t>
            </a:r>
            <a:r>
              <a:rPr lang="ru-RU" dirty="0" smtClean="0">
                <a:solidFill>
                  <a:srgbClr val="3C3B3C"/>
                </a:solidFill>
              </a:rPr>
              <a:t>(</a:t>
            </a:r>
            <a:r>
              <a:rPr lang="ru-RU" dirty="0">
                <a:solidFill>
                  <a:srgbClr val="3C3B3C"/>
                </a:solidFill>
              </a:rPr>
              <a:t>без предварительного искусственного удаления плодного яйца) с последующей лучевой терапией. В поздних сроках беременности показано кесарево сечение (если плод жизнеспособный) с последующей расширенной экстирпацией матки по методу </a:t>
            </a:r>
            <a:r>
              <a:rPr lang="ru-RU" dirty="0" err="1">
                <a:solidFill>
                  <a:srgbClr val="3C3B3C"/>
                </a:solidFill>
              </a:rPr>
              <a:t>Вертгейма</a:t>
            </a:r>
            <a:r>
              <a:rPr lang="ru-RU" dirty="0">
                <a:solidFill>
                  <a:srgbClr val="3C3B3C"/>
                </a:solidFill>
              </a:rPr>
              <a:t> и гамма-терапией. При II стадии заболевания и в поздних сроках беременности делают кесарево сечение и расширенную экстирпацию матки, затем назначают сочетанную лучевую терапию.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94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-1266092"/>
            <a:ext cx="8911687" cy="40796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0291" y="396608"/>
            <a:ext cx="9692510" cy="547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06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0326" y="520505"/>
            <a:ext cx="959416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solidFill>
                  <a:srgbClr val="000000"/>
                </a:solidFill>
              </a:rPr>
              <a:t>Первичная </a:t>
            </a:r>
            <a:r>
              <a:rPr lang="ru-RU" b="1" dirty="0">
                <a:solidFill>
                  <a:srgbClr val="000000"/>
                </a:solidFill>
              </a:rPr>
              <a:t>профилактика</a:t>
            </a:r>
            <a:r>
              <a:rPr lang="ru-RU" dirty="0">
                <a:solidFill>
                  <a:srgbClr val="000000"/>
                </a:solidFill>
              </a:rPr>
              <a:t> основана на применении системы мер по выявлению факторов риска развития РШМ и их устранении: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</a:rPr>
              <a:t>• пропаганда здорового образа жизни;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</a:rPr>
              <a:t>• повышение образования населения, в том числе образование девочек и подростков в отношении гигиены сексуальных отношений, особенно раннего начала половой жизни;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</a:rPr>
              <a:t>• борьба с курением;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</a:rPr>
              <a:t>• использование барьерных методов контрацепции;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</a:rPr>
              <a:t>• профилактика и выявление факторов риска распространения </a:t>
            </a:r>
            <a:r>
              <a:rPr lang="ru-RU" dirty="0" err="1" smtClean="0">
                <a:solidFill>
                  <a:srgbClr val="000000"/>
                </a:solidFill>
              </a:rPr>
              <a:t>папилломовирусной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инфекции (ПВИ) и других инфекций, передаваемых половым путем (ИППП);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</a:rPr>
              <a:t>• </a:t>
            </a:r>
            <a:r>
              <a:rPr lang="ru-RU" dirty="0" smtClean="0">
                <a:solidFill>
                  <a:srgbClr val="000000"/>
                </a:solidFill>
              </a:rPr>
              <a:t>внедрение </a:t>
            </a:r>
            <a:r>
              <a:rPr lang="ru-RU" dirty="0">
                <a:solidFill>
                  <a:srgbClr val="000000"/>
                </a:solidFill>
              </a:rPr>
              <a:t>профилактических вакцин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0000"/>
                </a:solidFill>
              </a:rPr>
              <a:t>Вторичная профилактика</a:t>
            </a:r>
            <a:r>
              <a:rPr lang="ru-RU" dirty="0">
                <a:solidFill>
                  <a:srgbClr val="000000"/>
                </a:solidFill>
              </a:rPr>
              <a:t> предопухолевых состояний эпителия шейки матки, а также РШМ заключается в проведении и организации цервикального скрининга (при помощи простого унифицированного метода - диспансеризация и/или профилактические осмотры) с последующим направлением на лечение женщин, которые нуждаются в такой помощи (с выявленной патологией шейки матки)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90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11855" y="826265"/>
            <a:ext cx="10980145" cy="556351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последнее время большее распространение получает первичная профилактика развития рака шейки матки – </a:t>
            </a:r>
            <a:r>
              <a:rPr lang="ru-RU" sz="2000" b="1" i="1" u="sng" dirty="0" smtClean="0"/>
              <a:t>вакцинация.</a:t>
            </a:r>
          </a:p>
          <a:p>
            <a:endParaRPr lang="ru-RU" sz="2000" b="1" i="1" u="sng" dirty="0"/>
          </a:p>
          <a:p>
            <a:pPr marL="0" indent="0">
              <a:buNone/>
            </a:pPr>
            <a:r>
              <a:rPr lang="ru-RU" sz="2000" dirty="0" smtClean="0"/>
              <a:t>В России  разрешено применение вакцин</a:t>
            </a:r>
          </a:p>
          <a:p>
            <a:pPr marL="0" indent="0">
              <a:buNone/>
            </a:pPr>
            <a:endParaRPr lang="ru-RU" sz="2000" dirty="0" smtClean="0"/>
          </a:p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Двухвалентная вакцина 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Cervaricx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( против ВПЧ 16 и 18 типов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</a:p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err="1" smtClean="0"/>
              <a:t>Тетравалентная</a:t>
            </a:r>
            <a:r>
              <a:rPr lang="ru-RU" sz="2000" dirty="0" smtClean="0"/>
              <a:t> вакцина </a:t>
            </a:r>
            <a:r>
              <a:rPr lang="en-US" sz="2000" dirty="0" smtClean="0"/>
              <a:t>Gardasil</a:t>
            </a:r>
            <a:r>
              <a:rPr lang="ru-RU" sz="2000" dirty="0" smtClean="0"/>
              <a:t> ( против ВПЧ 6, 11, 16 и 18 типов )</a:t>
            </a:r>
          </a:p>
          <a:p>
            <a:pPr marL="0" indent="0">
              <a:buNone/>
            </a:pPr>
            <a:endParaRPr lang="ru-RU" sz="2000" dirty="0" smtClean="0"/>
          </a:p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Девятивалентная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Gardasil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-9 ( против ВПЧ 6,11,16,18,31,33,45,52,58 типы)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69334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01858" y="534572"/>
            <a:ext cx="11155680" cy="6063078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333333"/>
                </a:solidFill>
              </a:rPr>
              <a:t>Вакцинация против </a:t>
            </a:r>
            <a:r>
              <a:rPr lang="ru-RU" dirty="0" smtClean="0">
                <a:solidFill>
                  <a:srgbClr val="333333"/>
                </a:solidFill>
              </a:rPr>
              <a:t>ВПЧ  </a:t>
            </a:r>
            <a:r>
              <a:rPr lang="ru-RU" dirty="0">
                <a:solidFill>
                  <a:srgbClr val="333333"/>
                </a:solidFill>
              </a:rPr>
              <a:t>в России не входит в национальный календарь прививок, не оплачивается за счет средств ФОМС и может быть проведена за счет личных средств граждан или иных средств предусмотренных законодательством Российской Федерации.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333333"/>
                </a:solidFill>
              </a:rPr>
              <a:t>Схемы вакцинации ВОЗ </a:t>
            </a:r>
          </a:p>
          <a:p>
            <a:r>
              <a:rPr lang="ru-RU" dirty="0">
                <a:solidFill>
                  <a:srgbClr val="333333"/>
                </a:solidFill>
              </a:rPr>
              <a:t>Для девочек младше 15 лет (оптимально - в возрасте 9-13 лет до начала половой жизни): двукратное введение вакцины с интервалом 6 месяцев (интервал может быть увеличен до 12-15 месяцев). Если интервал между 1 и 2 дозой меньше 5 месяцев, то рекомендуется введение 3 дозы вакцины не позднее 6 месяцев от начала вакцинации </a:t>
            </a:r>
            <a:r>
              <a:rPr lang="ru-RU" dirty="0" smtClean="0">
                <a:solidFill>
                  <a:srgbClr val="333333"/>
                </a:solidFill>
              </a:rPr>
              <a:t>.</a:t>
            </a:r>
            <a:endParaRPr lang="ru-RU" dirty="0">
              <a:solidFill>
                <a:srgbClr val="333333"/>
              </a:solidFill>
            </a:endParaRPr>
          </a:p>
          <a:p>
            <a:r>
              <a:rPr lang="ru-RU" dirty="0">
                <a:solidFill>
                  <a:srgbClr val="333333"/>
                </a:solidFill>
              </a:rPr>
              <a:t>Для девочек старше 15 лет: рекомендовано трехкратное введение вакцины по схеме 0, 1-2, 6 </a:t>
            </a:r>
            <a:r>
              <a:rPr lang="ru-RU" dirty="0" smtClean="0">
                <a:solidFill>
                  <a:srgbClr val="333333"/>
                </a:solidFill>
              </a:rPr>
              <a:t>месяцев.</a:t>
            </a:r>
            <a:endParaRPr lang="ru-RU" dirty="0">
              <a:solidFill>
                <a:srgbClr val="333333"/>
              </a:solidFill>
            </a:endParaRPr>
          </a:p>
          <a:p>
            <a:r>
              <a:rPr lang="ru-RU" dirty="0">
                <a:solidFill>
                  <a:srgbClr val="333333"/>
                </a:solidFill>
              </a:rPr>
              <a:t>Противопоказаниями для проведения вакцинации являются повышенная чувствительность к компонентам вакцины, развитие тяжелых системных аллергических реакций или поствакцинальных осложнений на предшествующее введение вакцины против ПВИ. Острые инфекционные и неинфекционные заболевания, а также обострение хронических заболеваний являются временными противопоказаниями, иммунизация проводится через 1-2 недели после выздоровления, или в период реконвалесценции, или ремиссии </a:t>
            </a:r>
            <a:r>
              <a:rPr lang="ru-RU" dirty="0" smtClean="0">
                <a:solidFill>
                  <a:srgbClr val="333333"/>
                </a:solidFill>
              </a:rPr>
              <a:t>.</a:t>
            </a:r>
            <a:endParaRPr lang="ru-RU" dirty="0">
              <a:solidFill>
                <a:srgbClr val="333333"/>
              </a:solidFill>
            </a:endParaRPr>
          </a:p>
          <a:p>
            <a:r>
              <a:rPr lang="ru-RU" dirty="0" smtClean="0">
                <a:solidFill>
                  <a:srgbClr val="333333"/>
                </a:solidFill>
              </a:rPr>
              <a:t>При </a:t>
            </a:r>
            <a:r>
              <a:rPr lang="ru-RU" dirty="0">
                <a:solidFill>
                  <a:srgbClr val="333333"/>
                </a:solidFill>
              </a:rPr>
              <a:t>наступлении беременности после начала серии вакцинации, введение оставшейся дозы должно быть отложено до окончания </a:t>
            </a:r>
            <a:r>
              <a:rPr lang="ru-RU" dirty="0" smtClean="0">
                <a:solidFill>
                  <a:srgbClr val="333333"/>
                </a:solidFill>
              </a:rPr>
              <a:t>беременности. </a:t>
            </a:r>
            <a:r>
              <a:rPr lang="ru-RU" dirty="0">
                <a:solidFill>
                  <a:srgbClr val="333333"/>
                </a:solidFill>
              </a:rPr>
              <a:t>Нет необходимости возобновлять полный курс вакцинации в послеродовом </a:t>
            </a:r>
            <a:r>
              <a:rPr lang="ru-RU" dirty="0" smtClean="0">
                <a:solidFill>
                  <a:srgbClr val="333333"/>
                </a:solidFill>
              </a:rPr>
              <a:t>периоде. </a:t>
            </a:r>
            <a:r>
              <a:rPr lang="ru-RU" dirty="0">
                <a:solidFill>
                  <a:srgbClr val="333333"/>
                </a:solidFill>
              </a:rPr>
              <a:t>Однако перед вакцинацией не обязательно делать тест на беременность </a:t>
            </a:r>
            <a:r>
              <a:rPr lang="ru-RU" dirty="0" smtClean="0">
                <a:solidFill>
                  <a:srgbClr val="333333"/>
                </a:solidFill>
              </a:rPr>
              <a:t>.</a:t>
            </a:r>
            <a:endParaRPr lang="ru-RU" dirty="0">
              <a:solidFill>
                <a:srgbClr val="333333"/>
              </a:solidFill>
            </a:endParaRPr>
          </a:p>
          <a:p>
            <a:r>
              <a:rPr lang="ru-RU" dirty="0">
                <a:solidFill>
                  <a:srgbClr val="333333"/>
                </a:solidFill>
              </a:rPr>
              <a:t>Грудное вскармливание не является абсолютным противопоказанием для вакцинации четырехвалентной вакциной против ВПЧ </a:t>
            </a:r>
            <a:r>
              <a:rPr lang="ru-RU" dirty="0" smtClean="0">
                <a:solidFill>
                  <a:srgbClr val="333333"/>
                </a:solidFill>
              </a:rPr>
              <a:t>. </a:t>
            </a:r>
            <a:r>
              <a:rPr lang="ru-RU" dirty="0">
                <a:solidFill>
                  <a:srgbClr val="333333"/>
                </a:solidFill>
              </a:rPr>
              <a:t>Однако, учитывая профилактический характер вакцин от ВПЧ и очень малую вероятность первичного инфицирования ВПЧ-ВКР в период лактации, от вакцинации следует воздержаться, поскольку риски вреда для младенца превышают предполагаемую пользу.</a:t>
            </a:r>
          </a:p>
          <a:p>
            <a:r>
              <a:rPr lang="ru-RU" dirty="0">
                <a:solidFill>
                  <a:srgbClr val="333333"/>
                </a:solidFill>
              </a:rPr>
              <a:t>Девочкам-подросткам перед выполнением вакцинации нет необходимости в проведении специального гинекологического осмотра. Проведение ВПЧ-тестирования до вакцинации не рекомендовано </a:t>
            </a:r>
            <a:r>
              <a:rPr lang="ru-RU" dirty="0" smtClean="0">
                <a:solidFill>
                  <a:srgbClr val="333333"/>
                </a:solidFill>
              </a:rPr>
              <a:t>.</a:t>
            </a:r>
            <a:endParaRPr lang="ru-RU" dirty="0">
              <a:solidFill>
                <a:srgbClr val="333333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76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838" y="436098"/>
            <a:ext cx="9232474" cy="106914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Меры профилактики рака шейки матки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0838" y="1505243"/>
            <a:ext cx="10083774" cy="4405979"/>
          </a:xfrm>
        </p:spPr>
        <p:txBody>
          <a:bodyPr/>
          <a:lstStyle/>
          <a:p>
            <a:r>
              <a:rPr lang="ru-RU" dirty="0" smtClean="0"/>
              <a:t>Проведение диспансеризации  (ПАП- тест цитологический скрининг 1 раз в 3 года с 18 года или с начала половой жизни  мазок на </a:t>
            </a:r>
            <a:r>
              <a:rPr lang="ru-RU" dirty="0" err="1" smtClean="0"/>
              <a:t>онкоцитологию</a:t>
            </a:r>
            <a:r>
              <a:rPr lang="ru-RU" dirty="0" smtClean="0"/>
              <a:t>,  жидкостная цитология )</a:t>
            </a:r>
          </a:p>
          <a:p>
            <a:r>
              <a:rPr lang="ru-RU" dirty="0" smtClean="0"/>
              <a:t>Исследование на ДНК вируса папилломы человека ( ВПЧ- тест )</a:t>
            </a:r>
          </a:p>
          <a:p>
            <a:r>
              <a:rPr lang="ru-RU" dirty="0" smtClean="0"/>
              <a:t>Вакцинация против онкогенных штаммов ВПЧ</a:t>
            </a:r>
          </a:p>
          <a:p>
            <a:r>
              <a:rPr lang="ru-RU" dirty="0" smtClean="0"/>
              <a:t>Диагностика и лечение фоновых и предраковых заболеваний шейки матки</a:t>
            </a:r>
          </a:p>
          <a:p>
            <a:r>
              <a:rPr lang="ru-RU" dirty="0" smtClean="0"/>
              <a:t>Применение барьерных методов контрацепции</a:t>
            </a:r>
          </a:p>
          <a:p>
            <a:r>
              <a:rPr lang="ru-RU" dirty="0" smtClean="0"/>
              <a:t>Санитарно-просветительная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00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969484"/>
            <a:ext cx="8911687" cy="1597446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094" y="2886418"/>
            <a:ext cx="5958038" cy="3532207"/>
          </a:xfrm>
        </p:spPr>
      </p:pic>
    </p:spTree>
    <p:extLst>
      <p:ext uri="{BB962C8B-B14F-4D97-AF65-F5344CB8AC3E}">
        <p14:creationId xmlns:p14="http://schemas.microsoft.com/office/powerpoint/2010/main" val="26408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Активная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выявляемость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(%)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183813"/>
              </p:ext>
            </p:extLst>
          </p:nvPr>
        </p:nvGraphicFramePr>
        <p:xfrm>
          <a:off x="2391508" y="4284001"/>
          <a:ext cx="7765366" cy="179218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19986">
                  <a:extLst>
                    <a:ext uri="{9D8B030D-6E8A-4147-A177-3AD203B41FA5}">
                      <a16:colId xmlns:a16="http://schemas.microsoft.com/office/drawing/2014/main" val="2428860217"/>
                    </a:ext>
                  </a:extLst>
                </a:gridCol>
                <a:gridCol w="1057024">
                  <a:extLst>
                    <a:ext uri="{9D8B030D-6E8A-4147-A177-3AD203B41FA5}">
                      <a16:colId xmlns:a16="http://schemas.microsoft.com/office/drawing/2014/main" val="3928516763"/>
                    </a:ext>
                  </a:extLst>
                </a:gridCol>
                <a:gridCol w="941226">
                  <a:extLst>
                    <a:ext uri="{9D8B030D-6E8A-4147-A177-3AD203B41FA5}">
                      <a16:colId xmlns:a16="http://schemas.microsoft.com/office/drawing/2014/main" val="1400628799"/>
                    </a:ext>
                  </a:extLst>
                </a:gridCol>
                <a:gridCol w="941226">
                  <a:extLst>
                    <a:ext uri="{9D8B030D-6E8A-4147-A177-3AD203B41FA5}">
                      <a16:colId xmlns:a16="http://schemas.microsoft.com/office/drawing/2014/main" val="1820402277"/>
                    </a:ext>
                  </a:extLst>
                </a:gridCol>
                <a:gridCol w="849182">
                  <a:extLst>
                    <a:ext uri="{9D8B030D-6E8A-4147-A177-3AD203B41FA5}">
                      <a16:colId xmlns:a16="http://schemas.microsoft.com/office/drawing/2014/main" val="2565757097"/>
                    </a:ext>
                  </a:extLst>
                </a:gridCol>
                <a:gridCol w="928361">
                  <a:extLst>
                    <a:ext uri="{9D8B030D-6E8A-4147-A177-3AD203B41FA5}">
                      <a16:colId xmlns:a16="http://schemas.microsoft.com/office/drawing/2014/main" val="4000476222"/>
                    </a:ext>
                  </a:extLst>
                </a:gridCol>
                <a:gridCol w="928361">
                  <a:extLst>
                    <a:ext uri="{9D8B030D-6E8A-4147-A177-3AD203B41FA5}">
                      <a16:colId xmlns:a16="http://schemas.microsoft.com/office/drawing/2014/main" val="3898624598"/>
                    </a:ext>
                  </a:extLst>
                </a:gridCol>
              </a:tblGrid>
              <a:tr h="35020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Мурманская область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752903"/>
                  </a:ext>
                </a:extLst>
              </a:tr>
              <a:tr h="350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674967"/>
                  </a:ext>
                </a:extLst>
              </a:tr>
              <a:tr h="350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 ЗНО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983252"/>
                  </a:ext>
                </a:extLst>
              </a:tr>
              <a:tr h="350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Шейка матки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124869"/>
                  </a:ext>
                </a:extLst>
              </a:tr>
              <a:tr h="350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т. ч. при диспансеризации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942140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130708"/>
              </p:ext>
            </p:extLst>
          </p:nvPr>
        </p:nvGraphicFramePr>
        <p:xfrm>
          <a:off x="2391509" y="1645918"/>
          <a:ext cx="7652823" cy="17896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89261">
                  <a:extLst>
                    <a:ext uri="{9D8B030D-6E8A-4147-A177-3AD203B41FA5}">
                      <a16:colId xmlns:a16="http://schemas.microsoft.com/office/drawing/2014/main" val="2594073612"/>
                    </a:ext>
                  </a:extLst>
                </a:gridCol>
                <a:gridCol w="1041705">
                  <a:extLst>
                    <a:ext uri="{9D8B030D-6E8A-4147-A177-3AD203B41FA5}">
                      <a16:colId xmlns:a16="http://schemas.microsoft.com/office/drawing/2014/main" val="215281074"/>
                    </a:ext>
                  </a:extLst>
                </a:gridCol>
                <a:gridCol w="927585">
                  <a:extLst>
                    <a:ext uri="{9D8B030D-6E8A-4147-A177-3AD203B41FA5}">
                      <a16:colId xmlns:a16="http://schemas.microsoft.com/office/drawing/2014/main" val="1446075505"/>
                    </a:ext>
                  </a:extLst>
                </a:gridCol>
                <a:gridCol w="927585">
                  <a:extLst>
                    <a:ext uri="{9D8B030D-6E8A-4147-A177-3AD203B41FA5}">
                      <a16:colId xmlns:a16="http://schemas.microsoft.com/office/drawing/2014/main" val="3325163680"/>
                    </a:ext>
                  </a:extLst>
                </a:gridCol>
                <a:gridCol w="836875">
                  <a:extLst>
                    <a:ext uri="{9D8B030D-6E8A-4147-A177-3AD203B41FA5}">
                      <a16:colId xmlns:a16="http://schemas.microsoft.com/office/drawing/2014/main" val="3681876072"/>
                    </a:ext>
                  </a:extLst>
                </a:gridCol>
                <a:gridCol w="914906">
                  <a:extLst>
                    <a:ext uri="{9D8B030D-6E8A-4147-A177-3AD203B41FA5}">
                      <a16:colId xmlns:a16="http://schemas.microsoft.com/office/drawing/2014/main" val="2740530071"/>
                    </a:ext>
                  </a:extLst>
                </a:gridCol>
                <a:gridCol w="914906">
                  <a:extLst>
                    <a:ext uri="{9D8B030D-6E8A-4147-A177-3AD203B41FA5}">
                      <a16:colId xmlns:a16="http://schemas.microsoft.com/office/drawing/2014/main" val="3824465602"/>
                    </a:ext>
                  </a:extLst>
                </a:gridCol>
              </a:tblGrid>
              <a:tr h="44742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Россия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29866"/>
                  </a:ext>
                </a:extLst>
              </a:tr>
              <a:tr h="447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117251"/>
                  </a:ext>
                </a:extLst>
              </a:tr>
              <a:tr h="447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 ЗНО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395470"/>
                  </a:ext>
                </a:extLst>
              </a:tr>
              <a:tr h="447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Шейка матки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18237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5296273" y="-171509"/>
            <a:ext cx="1748827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Активная выявляемость (%), в том числе при проведении диспансеризации</a:t>
            </a:r>
            <a:endParaRPr kumimoji="0" lang="ru-RU" alt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Активная выявляемость (%) РФ</a:t>
            </a:r>
            <a:endParaRPr kumimoji="0" lang="ru-RU" alt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10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6259" y="450166"/>
            <a:ext cx="7301132" cy="689317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                      Морфологическая верификация</a:t>
            </a:r>
            <a:endParaRPr lang="ru-RU" sz="2000" b="1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190348"/>
              </p:ext>
            </p:extLst>
          </p:nvPr>
        </p:nvGraphicFramePr>
        <p:xfrm>
          <a:off x="1351329" y="1232652"/>
          <a:ext cx="9185372" cy="20310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29403">
                  <a:extLst>
                    <a:ext uri="{9D8B030D-6E8A-4147-A177-3AD203B41FA5}">
                      <a16:colId xmlns:a16="http://schemas.microsoft.com/office/drawing/2014/main" val="1858082617"/>
                    </a:ext>
                  </a:extLst>
                </a:gridCol>
                <a:gridCol w="891536">
                  <a:extLst>
                    <a:ext uri="{9D8B030D-6E8A-4147-A177-3AD203B41FA5}">
                      <a16:colId xmlns:a16="http://schemas.microsoft.com/office/drawing/2014/main" val="3619879435"/>
                    </a:ext>
                  </a:extLst>
                </a:gridCol>
                <a:gridCol w="1011859">
                  <a:extLst>
                    <a:ext uri="{9D8B030D-6E8A-4147-A177-3AD203B41FA5}">
                      <a16:colId xmlns:a16="http://schemas.microsoft.com/office/drawing/2014/main" val="1531869283"/>
                    </a:ext>
                  </a:extLst>
                </a:gridCol>
                <a:gridCol w="1011859">
                  <a:extLst>
                    <a:ext uri="{9D8B030D-6E8A-4147-A177-3AD203B41FA5}">
                      <a16:colId xmlns:a16="http://schemas.microsoft.com/office/drawing/2014/main" val="309565332"/>
                    </a:ext>
                  </a:extLst>
                </a:gridCol>
                <a:gridCol w="901009">
                  <a:extLst>
                    <a:ext uri="{9D8B030D-6E8A-4147-A177-3AD203B41FA5}">
                      <a16:colId xmlns:a16="http://schemas.microsoft.com/office/drawing/2014/main" val="1288672320"/>
                    </a:ext>
                  </a:extLst>
                </a:gridCol>
                <a:gridCol w="901009">
                  <a:extLst>
                    <a:ext uri="{9D8B030D-6E8A-4147-A177-3AD203B41FA5}">
                      <a16:colId xmlns:a16="http://schemas.microsoft.com/office/drawing/2014/main" val="487597671"/>
                    </a:ext>
                  </a:extLst>
                </a:gridCol>
                <a:gridCol w="812899">
                  <a:extLst>
                    <a:ext uri="{9D8B030D-6E8A-4147-A177-3AD203B41FA5}">
                      <a16:colId xmlns:a16="http://schemas.microsoft.com/office/drawing/2014/main" val="1247259091"/>
                    </a:ext>
                  </a:extLst>
                </a:gridCol>
                <a:gridCol w="812899">
                  <a:extLst>
                    <a:ext uri="{9D8B030D-6E8A-4147-A177-3AD203B41FA5}">
                      <a16:colId xmlns:a16="http://schemas.microsoft.com/office/drawing/2014/main" val="1533965342"/>
                    </a:ext>
                  </a:extLst>
                </a:gridCol>
                <a:gridCol w="812899">
                  <a:extLst>
                    <a:ext uri="{9D8B030D-6E8A-4147-A177-3AD203B41FA5}">
                      <a16:colId xmlns:a16="http://schemas.microsoft.com/office/drawing/2014/main" val="3798613956"/>
                    </a:ext>
                  </a:extLst>
                </a:gridCol>
              </a:tblGrid>
              <a:tr h="50776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Локализации ЗНО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по Мурманской области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03938"/>
                  </a:ext>
                </a:extLst>
              </a:tr>
              <a:tr h="507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655977"/>
                  </a:ext>
                </a:extLst>
              </a:tr>
              <a:tr h="507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 ЗНО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612530"/>
                  </a:ext>
                </a:extLst>
              </a:tr>
              <a:tr h="507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Шейка матки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234024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034193"/>
              </p:ext>
            </p:extLst>
          </p:nvPr>
        </p:nvGraphicFramePr>
        <p:xfrm>
          <a:off x="1351328" y="3629466"/>
          <a:ext cx="9185372" cy="204858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29403">
                  <a:extLst>
                    <a:ext uri="{9D8B030D-6E8A-4147-A177-3AD203B41FA5}">
                      <a16:colId xmlns:a16="http://schemas.microsoft.com/office/drawing/2014/main" val="2361456186"/>
                    </a:ext>
                  </a:extLst>
                </a:gridCol>
                <a:gridCol w="891536">
                  <a:extLst>
                    <a:ext uri="{9D8B030D-6E8A-4147-A177-3AD203B41FA5}">
                      <a16:colId xmlns:a16="http://schemas.microsoft.com/office/drawing/2014/main" val="2281486359"/>
                    </a:ext>
                  </a:extLst>
                </a:gridCol>
                <a:gridCol w="1011859">
                  <a:extLst>
                    <a:ext uri="{9D8B030D-6E8A-4147-A177-3AD203B41FA5}">
                      <a16:colId xmlns:a16="http://schemas.microsoft.com/office/drawing/2014/main" val="58176243"/>
                    </a:ext>
                  </a:extLst>
                </a:gridCol>
                <a:gridCol w="1011859">
                  <a:extLst>
                    <a:ext uri="{9D8B030D-6E8A-4147-A177-3AD203B41FA5}">
                      <a16:colId xmlns:a16="http://schemas.microsoft.com/office/drawing/2014/main" val="2951463683"/>
                    </a:ext>
                  </a:extLst>
                </a:gridCol>
                <a:gridCol w="901009">
                  <a:extLst>
                    <a:ext uri="{9D8B030D-6E8A-4147-A177-3AD203B41FA5}">
                      <a16:colId xmlns:a16="http://schemas.microsoft.com/office/drawing/2014/main" val="1263161570"/>
                    </a:ext>
                  </a:extLst>
                </a:gridCol>
                <a:gridCol w="901009">
                  <a:extLst>
                    <a:ext uri="{9D8B030D-6E8A-4147-A177-3AD203B41FA5}">
                      <a16:colId xmlns:a16="http://schemas.microsoft.com/office/drawing/2014/main" val="583840655"/>
                    </a:ext>
                  </a:extLst>
                </a:gridCol>
                <a:gridCol w="812899">
                  <a:extLst>
                    <a:ext uri="{9D8B030D-6E8A-4147-A177-3AD203B41FA5}">
                      <a16:colId xmlns:a16="http://schemas.microsoft.com/office/drawing/2014/main" val="1331472887"/>
                    </a:ext>
                  </a:extLst>
                </a:gridCol>
                <a:gridCol w="812899">
                  <a:extLst>
                    <a:ext uri="{9D8B030D-6E8A-4147-A177-3AD203B41FA5}">
                      <a16:colId xmlns:a16="http://schemas.microsoft.com/office/drawing/2014/main" val="3526959309"/>
                    </a:ext>
                  </a:extLst>
                </a:gridCol>
                <a:gridCol w="812899">
                  <a:extLst>
                    <a:ext uri="{9D8B030D-6E8A-4147-A177-3AD203B41FA5}">
                      <a16:colId xmlns:a16="http://schemas.microsoft.com/office/drawing/2014/main" val="4173538566"/>
                    </a:ext>
                  </a:extLst>
                </a:gridCol>
              </a:tblGrid>
              <a:tr h="43706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Локализации ЗНО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по России</a:t>
                      </a:r>
                      <a:endParaRPr lang="ru-RU" sz="18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61918"/>
                  </a:ext>
                </a:extLst>
              </a:tr>
              <a:tr h="537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658068"/>
                  </a:ext>
                </a:extLst>
              </a:tr>
              <a:tr h="537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 ЗНО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984604"/>
                  </a:ext>
                </a:extLst>
              </a:tr>
              <a:tr h="537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Шейка матки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114652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094892" y="1310026"/>
            <a:ext cx="125014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4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6425" y="624109"/>
            <a:ext cx="9268188" cy="725505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запущенности (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стадия+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ст. визуальных  в %)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904403"/>
              </p:ext>
            </p:extLst>
          </p:nvPr>
        </p:nvGraphicFramePr>
        <p:xfrm>
          <a:off x="1463040" y="1283027"/>
          <a:ext cx="9397218" cy="21581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42352">
                  <a:extLst>
                    <a:ext uri="{9D8B030D-6E8A-4147-A177-3AD203B41FA5}">
                      <a16:colId xmlns:a16="http://schemas.microsoft.com/office/drawing/2014/main" val="340073439"/>
                    </a:ext>
                  </a:extLst>
                </a:gridCol>
                <a:gridCol w="586806">
                  <a:extLst>
                    <a:ext uri="{9D8B030D-6E8A-4147-A177-3AD203B41FA5}">
                      <a16:colId xmlns:a16="http://schemas.microsoft.com/office/drawing/2014/main" val="2335184531"/>
                    </a:ext>
                  </a:extLst>
                </a:gridCol>
                <a:gridCol w="586806">
                  <a:extLst>
                    <a:ext uri="{9D8B030D-6E8A-4147-A177-3AD203B41FA5}">
                      <a16:colId xmlns:a16="http://schemas.microsoft.com/office/drawing/2014/main" val="695469948"/>
                    </a:ext>
                  </a:extLst>
                </a:gridCol>
                <a:gridCol w="586806">
                  <a:extLst>
                    <a:ext uri="{9D8B030D-6E8A-4147-A177-3AD203B41FA5}">
                      <a16:colId xmlns:a16="http://schemas.microsoft.com/office/drawing/2014/main" val="3775014263"/>
                    </a:ext>
                  </a:extLst>
                </a:gridCol>
                <a:gridCol w="586806">
                  <a:extLst>
                    <a:ext uri="{9D8B030D-6E8A-4147-A177-3AD203B41FA5}">
                      <a16:colId xmlns:a16="http://schemas.microsoft.com/office/drawing/2014/main" val="2653613135"/>
                    </a:ext>
                  </a:extLst>
                </a:gridCol>
                <a:gridCol w="586806">
                  <a:extLst>
                    <a:ext uri="{9D8B030D-6E8A-4147-A177-3AD203B41FA5}">
                      <a16:colId xmlns:a16="http://schemas.microsoft.com/office/drawing/2014/main" val="224827095"/>
                    </a:ext>
                  </a:extLst>
                </a:gridCol>
                <a:gridCol w="586806">
                  <a:extLst>
                    <a:ext uri="{9D8B030D-6E8A-4147-A177-3AD203B41FA5}">
                      <a16:colId xmlns:a16="http://schemas.microsoft.com/office/drawing/2014/main" val="2013066592"/>
                    </a:ext>
                  </a:extLst>
                </a:gridCol>
                <a:gridCol w="586806">
                  <a:extLst>
                    <a:ext uri="{9D8B030D-6E8A-4147-A177-3AD203B41FA5}">
                      <a16:colId xmlns:a16="http://schemas.microsoft.com/office/drawing/2014/main" val="115154044"/>
                    </a:ext>
                  </a:extLst>
                </a:gridCol>
                <a:gridCol w="586806">
                  <a:extLst>
                    <a:ext uri="{9D8B030D-6E8A-4147-A177-3AD203B41FA5}">
                      <a16:colId xmlns:a16="http://schemas.microsoft.com/office/drawing/2014/main" val="426459722"/>
                    </a:ext>
                  </a:extLst>
                </a:gridCol>
                <a:gridCol w="586806">
                  <a:extLst>
                    <a:ext uri="{9D8B030D-6E8A-4147-A177-3AD203B41FA5}">
                      <a16:colId xmlns:a16="http://schemas.microsoft.com/office/drawing/2014/main" val="3173378396"/>
                    </a:ext>
                  </a:extLst>
                </a:gridCol>
                <a:gridCol w="586806">
                  <a:extLst>
                    <a:ext uri="{9D8B030D-6E8A-4147-A177-3AD203B41FA5}">
                      <a16:colId xmlns:a16="http://schemas.microsoft.com/office/drawing/2014/main" val="3721015996"/>
                    </a:ext>
                  </a:extLst>
                </a:gridCol>
                <a:gridCol w="586806">
                  <a:extLst>
                    <a:ext uri="{9D8B030D-6E8A-4147-A177-3AD203B41FA5}">
                      <a16:colId xmlns:a16="http://schemas.microsoft.com/office/drawing/2014/main" val="2605674540"/>
                    </a:ext>
                  </a:extLst>
                </a:gridCol>
              </a:tblGrid>
              <a:tr h="315858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Основные локализации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377053"/>
                  </a:ext>
                </a:extLst>
              </a:tr>
              <a:tr h="263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514665"/>
                  </a:ext>
                </a:extLst>
              </a:tr>
              <a:tr h="2631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 локализации (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III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ст.)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123296"/>
                  </a:ext>
                </a:extLst>
              </a:tr>
              <a:tr h="2631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746251"/>
                  </a:ext>
                </a:extLst>
              </a:tr>
              <a:tr h="2631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III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стадия (виз. лок.)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784361"/>
                  </a:ext>
                </a:extLst>
              </a:tr>
              <a:tr h="2631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Шейка матки (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III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ст.)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005868"/>
                  </a:ext>
                </a:extLst>
              </a:tr>
              <a:tr h="263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36584"/>
                  </a:ext>
                </a:extLst>
              </a:tr>
              <a:tr h="2631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III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36.8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39.1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23.4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435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600992" y="3656598"/>
            <a:ext cx="55720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1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792542"/>
              </p:ext>
            </p:extLst>
          </p:nvPr>
        </p:nvGraphicFramePr>
        <p:xfrm>
          <a:off x="1463037" y="4241373"/>
          <a:ext cx="9397220" cy="21594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02700">
                  <a:extLst>
                    <a:ext uri="{9D8B030D-6E8A-4147-A177-3AD203B41FA5}">
                      <a16:colId xmlns:a16="http://schemas.microsoft.com/office/drawing/2014/main" val="4134979664"/>
                    </a:ext>
                  </a:extLst>
                </a:gridCol>
                <a:gridCol w="681320">
                  <a:extLst>
                    <a:ext uri="{9D8B030D-6E8A-4147-A177-3AD203B41FA5}">
                      <a16:colId xmlns:a16="http://schemas.microsoft.com/office/drawing/2014/main" val="47841022"/>
                    </a:ext>
                  </a:extLst>
                </a:gridCol>
                <a:gridCol w="681320">
                  <a:extLst>
                    <a:ext uri="{9D8B030D-6E8A-4147-A177-3AD203B41FA5}">
                      <a16:colId xmlns:a16="http://schemas.microsoft.com/office/drawing/2014/main" val="992173819"/>
                    </a:ext>
                  </a:extLst>
                </a:gridCol>
                <a:gridCol w="681320">
                  <a:extLst>
                    <a:ext uri="{9D8B030D-6E8A-4147-A177-3AD203B41FA5}">
                      <a16:colId xmlns:a16="http://schemas.microsoft.com/office/drawing/2014/main" val="3120089273"/>
                    </a:ext>
                  </a:extLst>
                </a:gridCol>
                <a:gridCol w="681320">
                  <a:extLst>
                    <a:ext uri="{9D8B030D-6E8A-4147-A177-3AD203B41FA5}">
                      <a16:colId xmlns:a16="http://schemas.microsoft.com/office/drawing/2014/main" val="1074800049"/>
                    </a:ext>
                  </a:extLst>
                </a:gridCol>
                <a:gridCol w="681320">
                  <a:extLst>
                    <a:ext uri="{9D8B030D-6E8A-4147-A177-3AD203B41FA5}">
                      <a16:colId xmlns:a16="http://schemas.microsoft.com/office/drawing/2014/main" val="895912659"/>
                    </a:ext>
                  </a:extLst>
                </a:gridCol>
                <a:gridCol w="681320">
                  <a:extLst>
                    <a:ext uri="{9D8B030D-6E8A-4147-A177-3AD203B41FA5}">
                      <a16:colId xmlns:a16="http://schemas.microsoft.com/office/drawing/2014/main" val="2838664423"/>
                    </a:ext>
                  </a:extLst>
                </a:gridCol>
                <a:gridCol w="681320">
                  <a:extLst>
                    <a:ext uri="{9D8B030D-6E8A-4147-A177-3AD203B41FA5}">
                      <a16:colId xmlns:a16="http://schemas.microsoft.com/office/drawing/2014/main" val="480726218"/>
                    </a:ext>
                  </a:extLst>
                </a:gridCol>
                <a:gridCol w="681320">
                  <a:extLst>
                    <a:ext uri="{9D8B030D-6E8A-4147-A177-3AD203B41FA5}">
                      <a16:colId xmlns:a16="http://schemas.microsoft.com/office/drawing/2014/main" val="534016015"/>
                    </a:ext>
                  </a:extLst>
                </a:gridCol>
                <a:gridCol w="681320">
                  <a:extLst>
                    <a:ext uri="{9D8B030D-6E8A-4147-A177-3AD203B41FA5}">
                      <a16:colId xmlns:a16="http://schemas.microsoft.com/office/drawing/2014/main" val="3381151608"/>
                    </a:ext>
                  </a:extLst>
                </a:gridCol>
                <a:gridCol w="681320">
                  <a:extLst>
                    <a:ext uri="{9D8B030D-6E8A-4147-A177-3AD203B41FA5}">
                      <a16:colId xmlns:a16="http://schemas.microsoft.com/office/drawing/2014/main" val="2026756228"/>
                    </a:ext>
                  </a:extLst>
                </a:gridCol>
                <a:gridCol w="681320">
                  <a:extLst>
                    <a:ext uri="{9D8B030D-6E8A-4147-A177-3AD203B41FA5}">
                      <a16:colId xmlns:a16="http://schemas.microsoft.com/office/drawing/2014/main" val="3712755017"/>
                    </a:ext>
                  </a:extLst>
                </a:gridCol>
              </a:tblGrid>
              <a:tr h="61703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Основные локализации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79211"/>
                  </a:ext>
                </a:extLst>
              </a:tr>
              <a:tr h="514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713083"/>
                  </a:ext>
                </a:extLst>
              </a:tr>
              <a:tr h="514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 локализации (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III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987379"/>
                  </a:ext>
                </a:extLst>
              </a:tr>
              <a:tr h="514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Шейка матки (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III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ст.)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16492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36425" y="2765348"/>
            <a:ext cx="13897338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запущенности (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стадия всех локализаций + 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ст. визуальных) (в %)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России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7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6481" y="247759"/>
            <a:ext cx="8911687" cy="641780"/>
          </a:xfrm>
        </p:spPr>
        <p:txBody>
          <a:bodyPr>
            <a:normAutofit fontScale="90000"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Пятилетняя выживаемость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ClrTx/>
              <a:buNone/>
            </a:pP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133526"/>
              </p:ext>
            </p:extLst>
          </p:nvPr>
        </p:nvGraphicFramePr>
        <p:xfrm>
          <a:off x="2589215" y="3538536"/>
          <a:ext cx="7525700" cy="23880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09035">
                  <a:extLst>
                    <a:ext uri="{9D8B030D-6E8A-4147-A177-3AD203B41FA5}">
                      <a16:colId xmlns:a16="http://schemas.microsoft.com/office/drawing/2014/main" val="190156188"/>
                    </a:ext>
                  </a:extLst>
                </a:gridCol>
                <a:gridCol w="542056">
                  <a:extLst>
                    <a:ext uri="{9D8B030D-6E8A-4147-A177-3AD203B41FA5}">
                      <a16:colId xmlns:a16="http://schemas.microsoft.com/office/drawing/2014/main" val="1863114260"/>
                    </a:ext>
                  </a:extLst>
                </a:gridCol>
                <a:gridCol w="542056">
                  <a:extLst>
                    <a:ext uri="{9D8B030D-6E8A-4147-A177-3AD203B41FA5}">
                      <a16:colId xmlns:a16="http://schemas.microsoft.com/office/drawing/2014/main" val="652688164"/>
                    </a:ext>
                  </a:extLst>
                </a:gridCol>
                <a:gridCol w="541277">
                  <a:extLst>
                    <a:ext uri="{9D8B030D-6E8A-4147-A177-3AD203B41FA5}">
                      <a16:colId xmlns:a16="http://schemas.microsoft.com/office/drawing/2014/main" val="1480455799"/>
                    </a:ext>
                  </a:extLst>
                </a:gridCol>
                <a:gridCol w="541277">
                  <a:extLst>
                    <a:ext uri="{9D8B030D-6E8A-4147-A177-3AD203B41FA5}">
                      <a16:colId xmlns:a16="http://schemas.microsoft.com/office/drawing/2014/main" val="2761422209"/>
                    </a:ext>
                  </a:extLst>
                </a:gridCol>
                <a:gridCol w="541277">
                  <a:extLst>
                    <a:ext uri="{9D8B030D-6E8A-4147-A177-3AD203B41FA5}">
                      <a16:colId xmlns:a16="http://schemas.microsoft.com/office/drawing/2014/main" val="567092741"/>
                    </a:ext>
                  </a:extLst>
                </a:gridCol>
                <a:gridCol w="541277">
                  <a:extLst>
                    <a:ext uri="{9D8B030D-6E8A-4147-A177-3AD203B41FA5}">
                      <a16:colId xmlns:a16="http://schemas.microsoft.com/office/drawing/2014/main" val="3366019863"/>
                    </a:ext>
                  </a:extLst>
                </a:gridCol>
                <a:gridCol w="533489">
                  <a:extLst>
                    <a:ext uri="{9D8B030D-6E8A-4147-A177-3AD203B41FA5}">
                      <a16:colId xmlns:a16="http://schemas.microsoft.com/office/drawing/2014/main" val="784494522"/>
                    </a:ext>
                  </a:extLst>
                </a:gridCol>
                <a:gridCol w="533489">
                  <a:extLst>
                    <a:ext uri="{9D8B030D-6E8A-4147-A177-3AD203B41FA5}">
                      <a16:colId xmlns:a16="http://schemas.microsoft.com/office/drawing/2014/main" val="2357838237"/>
                    </a:ext>
                  </a:extLst>
                </a:gridCol>
                <a:gridCol w="533489">
                  <a:extLst>
                    <a:ext uri="{9D8B030D-6E8A-4147-A177-3AD203B41FA5}">
                      <a16:colId xmlns:a16="http://schemas.microsoft.com/office/drawing/2014/main" val="606563607"/>
                    </a:ext>
                  </a:extLst>
                </a:gridCol>
                <a:gridCol w="533489">
                  <a:extLst>
                    <a:ext uri="{9D8B030D-6E8A-4147-A177-3AD203B41FA5}">
                      <a16:colId xmlns:a16="http://schemas.microsoft.com/office/drawing/2014/main" val="3713308730"/>
                    </a:ext>
                  </a:extLst>
                </a:gridCol>
                <a:gridCol w="533489">
                  <a:extLst>
                    <a:ext uri="{9D8B030D-6E8A-4147-A177-3AD203B41FA5}">
                      <a16:colId xmlns:a16="http://schemas.microsoft.com/office/drawing/2014/main" val="3648796066"/>
                    </a:ext>
                  </a:extLst>
                </a:gridCol>
              </a:tblGrid>
              <a:tr h="477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Показатели 5-летней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выживаемости Мурманская область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734881"/>
                  </a:ext>
                </a:extLst>
              </a:tr>
              <a:tr h="955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Основные локализации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836257"/>
                  </a:ext>
                </a:extLst>
              </a:tr>
              <a:tr h="477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 ЛОКАЛИЗАЦИИ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812580"/>
                  </a:ext>
                </a:extLst>
              </a:tr>
              <a:tr h="477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Шейка матки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14276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268918"/>
              </p:ext>
            </p:extLst>
          </p:nvPr>
        </p:nvGraphicFramePr>
        <p:xfrm>
          <a:off x="2589214" y="1012875"/>
          <a:ext cx="7525701" cy="218524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09036">
                  <a:extLst>
                    <a:ext uri="{9D8B030D-6E8A-4147-A177-3AD203B41FA5}">
                      <a16:colId xmlns:a16="http://schemas.microsoft.com/office/drawing/2014/main" val="4116699416"/>
                    </a:ext>
                  </a:extLst>
                </a:gridCol>
                <a:gridCol w="542056">
                  <a:extLst>
                    <a:ext uri="{9D8B030D-6E8A-4147-A177-3AD203B41FA5}">
                      <a16:colId xmlns:a16="http://schemas.microsoft.com/office/drawing/2014/main" val="3566500364"/>
                    </a:ext>
                  </a:extLst>
                </a:gridCol>
                <a:gridCol w="542056">
                  <a:extLst>
                    <a:ext uri="{9D8B030D-6E8A-4147-A177-3AD203B41FA5}">
                      <a16:colId xmlns:a16="http://schemas.microsoft.com/office/drawing/2014/main" val="3368707817"/>
                    </a:ext>
                  </a:extLst>
                </a:gridCol>
                <a:gridCol w="541277">
                  <a:extLst>
                    <a:ext uri="{9D8B030D-6E8A-4147-A177-3AD203B41FA5}">
                      <a16:colId xmlns:a16="http://schemas.microsoft.com/office/drawing/2014/main" val="4054225845"/>
                    </a:ext>
                  </a:extLst>
                </a:gridCol>
                <a:gridCol w="541277">
                  <a:extLst>
                    <a:ext uri="{9D8B030D-6E8A-4147-A177-3AD203B41FA5}">
                      <a16:colId xmlns:a16="http://schemas.microsoft.com/office/drawing/2014/main" val="4072015639"/>
                    </a:ext>
                  </a:extLst>
                </a:gridCol>
                <a:gridCol w="541277">
                  <a:extLst>
                    <a:ext uri="{9D8B030D-6E8A-4147-A177-3AD203B41FA5}">
                      <a16:colId xmlns:a16="http://schemas.microsoft.com/office/drawing/2014/main" val="4245077016"/>
                    </a:ext>
                  </a:extLst>
                </a:gridCol>
                <a:gridCol w="541277">
                  <a:extLst>
                    <a:ext uri="{9D8B030D-6E8A-4147-A177-3AD203B41FA5}">
                      <a16:colId xmlns:a16="http://schemas.microsoft.com/office/drawing/2014/main" val="1140439198"/>
                    </a:ext>
                  </a:extLst>
                </a:gridCol>
                <a:gridCol w="533489">
                  <a:extLst>
                    <a:ext uri="{9D8B030D-6E8A-4147-A177-3AD203B41FA5}">
                      <a16:colId xmlns:a16="http://schemas.microsoft.com/office/drawing/2014/main" val="1951438414"/>
                    </a:ext>
                  </a:extLst>
                </a:gridCol>
                <a:gridCol w="533489">
                  <a:extLst>
                    <a:ext uri="{9D8B030D-6E8A-4147-A177-3AD203B41FA5}">
                      <a16:colId xmlns:a16="http://schemas.microsoft.com/office/drawing/2014/main" val="4249328803"/>
                    </a:ext>
                  </a:extLst>
                </a:gridCol>
                <a:gridCol w="533489">
                  <a:extLst>
                    <a:ext uri="{9D8B030D-6E8A-4147-A177-3AD203B41FA5}">
                      <a16:colId xmlns:a16="http://schemas.microsoft.com/office/drawing/2014/main" val="2369713383"/>
                    </a:ext>
                  </a:extLst>
                </a:gridCol>
                <a:gridCol w="533489">
                  <a:extLst>
                    <a:ext uri="{9D8B030D-6E8A-4147-A177-3AD203B41FA5}">
                      <a16:colId xmlns:a16="http://schemas.microsoft.com/office/drawing/2014/main" val="3338061605"/>
                    </a:ext>
                  </a:extLst>
                </a:gridCol>
                <a:gridCol w="533489">
                  <a:extLst>
                    <a:ext uri="{9D8B030D-6E8A-4147-A177-3AD203B41FA5}">
                      <a16:colId xmlns:a16="http://schemas.microsoft.com/office/drawing/2014/main" val="3948917147"/>
                    </a:ext>
                  </a:extLst>
                </a:gridCol>
              </a:tblGrid>
              <a:tr h="437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Показатели 5-летней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выживаемости  РФ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419568"/>
                  </a:ext>
                </a:extLst>
              </a:tr>
              <a:tr h="874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Основные локализации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141998"/>
                  </a:ext>
                </a:extLst>
              </a:tr>
              <a:tr h="437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 ЛОКАЛИЗАЦИИ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289474"/>
                  </a:ext>
                </a:extLst>
              </a:tr>
              <a:tr h="437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Шейка матки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38140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 flipV="1">
            <a:off x="1758462" y="2118282"/>
            <a:ext cx="1441181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Пятилетняя выживаемость РФ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1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040702"/>
              </p:ext>
            </p:extLst>
          </p:nvPr>
        </p:nvGraphicFramePr>
        <p:xfrm>
          <a:off x="2067950" y="309490"/>
          <a:ext cx="8398438" cy="352247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26726">
                  <a:extLst>
                    <a:ext uri="{9D8B030D-6E8A-4147-A177-3AD203B41FA5}">
                      <a16:colId xmlns:a16="http://schemas.microsoft.com/office/drawing/2014/main" val="973361944"/>
                    </a:ext>
                  </a:extLst>
                </a:gridCol>
                <a:gridCol w="663362">
                  <a:extLst>
                    <a:ext uri="{9D8B030D-6E8A-4147-A177-3AD203B41FA5}">
                      <a16:colId xmlns:a16="http://schemas.microsoft.com/office/drawing/2014/main" val="4013210772"/>
                    </a:ext>
                  </a:extLst>
                </a:gridCol>
                <a:gridCol w="662584">
                  <a:extLst>
                    <a:ext uri="{9D8B030D-6E8A-4147-A177-3AD203B41FA5}">
                      <a16:colId xmlns:a16="http://schemas.microsoft.com/office/drawing/2014/main" val="2910423719"/>
                    </a:ext>
                  </a:extLst>
                </a:gridCol>
                <a:gridCol w="663362">
                  <a:extLst>
                    <a:ext uri="{9D8B030D-6E8A-4147-A177-3AD203B41FA5}">
                      <a16:colId xmlns:a16="http://schemas.microsoft.com/office/drawing/2014/main" val="963845458"/>
                    </a:ext>
                  </a:extLst>
                </a:gridCol>
                <a:gridCol w="551893">
                  <a:extLst>
                    <a:ext uri="{9D8B030D-6E8A-4147-A177-3AD203B41FA5}">
                      <a16:colId xmlns:a16="http://schemas.microsoft.com/office/drawing/2014/main" val="165715739"/>
                    </a:ext>
                  </a:extLst>
                </a:gridCol>
                <a:gridCol w="663362">
                  <a:extLst>
                    <a:ext uri="{9D8B030D-6E8A-4147-A177-3AD203B41FA5}">
                      <a16:colId xmlns:a16="http://schemas.microsoft.com/office/drawing/2014/main" val="418967350"/>
                    </a:ext>
                  </a:extLst>
                </a:gridCol>
                <a:gridCol w="662584">
                  <a:extLst>
                    <a:ext uri="{9D8B030D-6E8A-4147-A177-3AD203B41FA5}">
                      <a16:colId xmlns:a16="http://schemas.microsoft.com/office/drawing/2014/main" val="606797254"/>
                    </a:ext>
                  </a:extLst>
                </a:gridCol>
                <a:gridCol w="663362">
                  <a:extLst>
                    <a:ext uri="{9D8B030D-6E8A-4147-A177-3AD203B41FA5}">
                      <a16:colId xmlns:a16="http://schemas.microsoft.com/office/drawing/2014/main" val="1032811480"/>
                    </a:ext>
                  </a:extLst>
                </a:gridCol>
                <a:gridCol w="662584">
                  <a:extLst>
                    <a:ext uri="{9D8B030D-6E8A-4147-A177-3AD203B41FA5}">
                      <a16:colId xmlns:a16="http://schemas.microsoft.com/office/drawing/2014/main" val="4184802456"/>
                    </a:ext>
                  </a:extLst>
                </a:gridCol>
                <a:gridCol w="663362">
                  <a:extLst>
                    <a:ext uri="{9D8B030D-6E8A-4147-A177-3AD203B41FA5}">
                      <a16:colId xmlns:a16="http://schemas.microsoft.com/office/drawing/2014/main" val="394009972"/>
                    </a:ext>
                  </a:extLst>
                </a:gridCol>
                <a:gridCol w="662584">
                  <a:extLst>
                    <a:ext uri="{9D8B030D-6E8A-4147-A177-3AD203B41FA5}">
                      <a16:colId xmlns:a16="http://schemas.microsoft.com/office/drawing/2014/main" val="3004184657"/>
                    </a:ext>
                  </a:extLst>
                </a:gridCol>
                <a:gridCol w="552673">
                  <a:extLst>
                    <a:ext uri="{9D8B030D-6E8A-4147-A177-3AD203B41FA5}">
                      <a16:colId xmlns:a16="http://schemas.microsoft.com/office/drawing/2014/main" val="2447498488"/>
                    </a:ext>
                  </a:extLst>
                </a:gridCol>
              </a:tblGrid>
              <a:tr h="538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Показатели смертности от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ЗНО по Мурманской области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256218"/>
                  </a:ext>
                </a:extLst>
              </a:tr>
              <a:tr h="456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Основные локализации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943355"/>
                  </a:ext>
                </a:extLst>
              </a:tr>
              <a:tr h="414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 ЛОКАЛИ-ЗАЦИИ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61309"/>
                  </a:ext>
                </a:extLst>
              </a:tr>
              <a:tr h="315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Грубый показатель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161,35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171,68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168,59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169,78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173,94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185,81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199,76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187,93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198,05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201,42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184907"/>
                  </a:ext>
                </a:extLst>
              </a:tr>
              <a:tr h="473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Стандартизованный 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123,90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121,28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114,70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114,80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116,31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122,84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128,73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117,76                            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121,04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123,39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142441"/>
                  </a:ext>
                </a:extLst>
              </a:tr>
              <a:tr h="200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Шейка матки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04486"/>
                  </a:ext>
                </a:extLst>
              </a:tr>
              <a:tr h="430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Грубый показатель (ж.нас.)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8,79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7,91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676913"/>
                  </a:ext>
                </a:extLst>
              </a:tr>
              <a:tr h="693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Стандартизованный 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6,32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4,95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4,68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4,96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7,09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69683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720270"/>
              </p:ext>
            </p:extLst>
          </p:nvPr>
        </p:nvGraphicFramePr>
        <p:xfrm>
          <a:off x="2067950" y="4346917"/>
          <a:ext cx="7840902" cy="185693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40360">
                  <a:extLst>
                    <a:ext uri="{9D8B030D-6E8A-4147-A177-3AD203B41FA5}">
                      <a16:colId xmlns:a16="http://schemas.microsoft.com/office/drawing/2014/main" val="1290193170"/>
                    </a:ext>
                  </a:extLst>
                </a:gridCol>
                <a:gridCol w="720181">
                  <a:extLst>
                    <a:ext uri="{9D8B030D-6E8A-4147-A177-3AD203B41FA5}">
                      <a16:colId xmlns:a16="http://schemas.microsoft.com/office/drawing/2014/main" val="1124747432"/>
                    </a:ext>
                  </a:extLst>
                </a:gridCol>
                <a:gridCol w="470117">
                  <a:extLst>
                    <a:ext uri="{9D8B030D-6E8A-4147-A177-3AD203B41FA5}">
                      <a16:colId xmlns:a16="http://schemas.microsoft.com/office/drawing/2014/main" val="2998841807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4133143221"/>
                    </a:ext>
                  </a:extLst>
                </a:gridCol>
                <a:gridCol w="661182">
                  <a:extLst>
                    <a:ext uri="{9D8B030D-6E8A-4147-A177-3AD203B41FA5}">
                      <a16:colId xmlns:a16="http://schemas.microsoft.com/office/drawing/2014/main" val="484139709"/>
                    </a:ext>
                  </a:extLst>
                </a:gridCol>
                <a:gridCol w="576775">
                  <a:extLst>
                    <a:ext uri="{9D8B030D-6E8A-4147-A177-3AD203B41FA5}">
                      <a16:colId xmlns:a16="http://schemas.microsoft.com/office/drawing/2014/main" val="3223822166"/>
                    </a:ext>
                  </a:extLst>
                </a:gridCol>
                <a:gridCol w="717452">
                  <a:extLst>
                    <a:ext uri="{9D8B030D-6E8A-4147-A177-3AD203B41FA5}">
                      <a16:colId xmlns:a16="http://schemas.microsoft.com/office/drawing/2014/main" val="634218720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9724073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1582006245"/>
                    </a:ext>
                  </a:extLst>
                </a:gridCol>
                <a:gridCol w="657213">
                  <a:extLst>
                    <a:ext uri="{9D8B030D-6E8A-4147-A177-3AD203B41FA5}">
                      <a16:colId xmlns:a16="http://schemas.microsoft.com/office/drawing/2014/main" val="3625263414"/>
                    </a:ext>
                  </a:extLst>
                </a:gridCol>
                <a:gridCol w="600009">
                  <a:extLst>
                    <a:ext uri="{9D8B030D-6E8A-4147-A177-3AD203B41FA5}">
                      <a16:colId xmlns:a16="http://schemas.microsoft.com/office/drawing/2014/main" val="3989531703"/>
                    </a:ext>
                  </a:extLst>
                </a:gridCol>
              </a:tblGrid>
              <a:tr h="293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Шейка матки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263831"/>
                  </a:ext>
                </a:extLst>
              </a:tr>
              <a:tr h="9692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грубый показатель на 100 тыс. женского населения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8,24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8,46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8,28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100435"/>
                  </a:ext>
                </a:extLst>
              </a:tr>
              <a:tr h="593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стандартизованный 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5,23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5,39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5,26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51948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99910" y="3896045"/>
            <a:ext cx="5115759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  смертности от  ЗНО </a:t>
            </a:r>
            <a:r>
              <a:rPr kumimoji="0" lang="ru-RU" alt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России 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0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5924" y="1905000"/>
            <a:ext cx="10050385" cy="4545130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Критерии установления диагноза заболевания или состояния:</a:t>
            </a:r>
          </a:p>
          <a:p>
            <a:r>
              <a:rPr lang="ru-RU" dirty="0"/>
              <a:t>1) данные анамнеза;</a:t>
            </a:r>
          </a:p>
          <a:p>
            <a:r>
              <a:rPr lang="ru-RU" dirty="0"/>
              <a:t>2) данные </a:t>
            </a:r>
            <a:r>
              <a:rPr lang="ru-RU" dirty="0" err="1"/>
              <a:t>физикального</a:t>
            </a:r>
            <a:r>
              <a:rPr lang="ru-RU" dirty="0"/>
              <a:t> обследования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3) лабораторные исследования;</a:t>
            </a:r>
            <a:endParaRPr lang="ru-RU" dirty="0"/>
          </a:p>
          <a:p>
            <a:r>
              <a:rPr lang="ru-RU" dirty="0" smtClean="0"/>
              <a:t>4) </a:t>
            </a:r>
            <a:r>
              <a:rPr lang="ru-RU" dirty="0" smtClean="0"/>
              <a:t>инструментальные исследования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5)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морфологическая верификация диагноза;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25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3494</TotalTime>
  <Words>2935</Words>
  <Application>Microsoft Office PowerPoint</Application>
  <PresentationFormat>Широкоэкранный</PresentationFormat>
  <Paragraphs>795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Calibri</vt:lpstr>
      <vt:lpstr>Century Gothic</vt:lpstr>
      <vt:lpstr>Times New Roman</vt:lpstr>
      <vt:lpstr>Wingdings 3</vt:lpstr>
      <vt:lpstr>Легкий дым</vt:lpstr>
      <vt:lpstr>РАК ШЕЙКИ МАТКИ ДИАГНОСТИКА, ТАКТИКА ВЕДЕНИЯ, ПРОФИЛАКТИКА</vt:lpstr>
      <vt:lpstr>Презентация PowerPoint</vt:lpstr>
      <vt:lpstr>Презентация PowerPoint</vt:lpstr>
      <vt:lpstr>Активная выявляемость (%)</vt:lpstr>
      <vt:lpstr>                      Морфологическая верификация</vt:lpstr>
      <vt:lpstr>Показатели запущенности (IV стадия+ III ст. визуальных  в %)</vt:lpstr>
      <vt:lpstr>Пятилетняя выживаемость   </vt:lpstr>
      <vt:lpstr>Презентация PowerPoint</vt:lpstr>
      <vt:lpstr>        диагностика</vt:lpstr>
      <vt:lpstr>Презентация PowerPoint</vt:lpstr>
      <vt:lpstr>Цель скрининга</vt:lpstr>
      <vt:lpstr>Презентация PowerPoint</vt:lpstr>
      <vt:lpstr>Фоновые заболевания             Предраковые заболевания.</vt:lpstr>
      <vt:lpstr>Презентация PowerPoint</vt:lpstr>
      <vt:lpstr>Фотодинамическая терапия ( ФДТ )</vt:lpstr>
      <vt:lpstr>Объем обследования, при направлении на консультацию пациенток с подозрением на ЗНО ( приказ № 687 от 29.12.2018   МЗ МО )</vt:lpstr>
      <vt:lpstr>Международная гистологическая классификация РШМ (классификация IARC, Всемирной организации здравоохранения, 4- е издание, 2014)  </vt:lpstr>
      <vt:lpstr>Классификация РШМ по стадиям (FIGO, 2019) и распространенности опухолевого процесса (TNM, 2016) TNM  FIGO   </vt:lpstr>
      <vt:lpstr>Презентация PowerPoint</vt:lpstr>
      <vt:lpstr>                 Лечение: </vt:lpstr>
      <vt:lpstr>Хирургическое лечение </vt:lpstr>
      <vt:lpstr>Классификация Querleu–Morrow (2017) </vt:lpstr>
      <vt:lpstr>Лучевая терапия</vt:lpstr>
      <vt:lpstr>Оптимальные режимы системной  ХТ 1-й линии </vt:lpstr>
      <vt:lpstr>Режимы системной ХТ 2-й линии </vt:lpstr>
      <vt:lpstr>Таргетная терапия </vt:lpstr>
      <vt:lpstr> Варианты лечения в зависимости от стадии процесса </vt:lpstr>
      <vt:lpstr>Рекомендуется следующий алгоритм наблюдения за пациентками: </vt:lpstr>
      <vt:lpstr>Рак шейки матки и беременность </vt:lpstr>
      <vt:lpstr>Презентация PowerPoint</vt:lpstr>
      <vt:lpstr>Презентация PowerPoint</vt:lpstr>
      <vt:lpstr>Презентация PowerPoint</vt:lpstr>
      <vt:lpstr>Меры профилактики рака шейки матки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РАК ШЕЙКИ МАТКИ ДИАГНОСТИКА, ТАКТИКА ВЕДЕНИЯ, ПРОФИЛАКТИКА</dc:title>
  <dc:creator>Емельяненко Наталья Александровна</dc:creator>
  <cp:lastModifiedBy>Емельяненко Наталья Александровна</cp:lastModifiedBy>
  <cp:revision>123</cp:revision>
  <dcterms:created xsi:type="dcterms:W3CDTF">2021-02-23T09:49:02Z</dcterms:created>
  <dcterms:modified xsi:type="dcterms:W3CDTF">2021-03-12T08:22:49Z</dcterms:modified>
</cp:coreProperties>
</file>